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4"/>
  </p:notesMasterIdLst>
  <p:sldIdLst>
    <p:sldId id="256" r:id="rId2"/>
    <p:sldId id="265" r:id="rId3"/>
    <p:sldId id="259" r:id="rId4"/>
    <p:sldId id="257" r:id="rId5"/>
    <p:sldId id="258" r:id="rId6"/>
    <p:sldId id="277" r:id="rId7"/>
    <p:sldId id="278" r:id="rId8"/>
    <p:sldId id="279" r:id="rId9"/>
    <p:sldId id="280" r:id="rId10"/>
    <p:sldId id="281" r:id="rId11"/>
    <p:sldId id="282" r:id="rId12"/>
    <p:sldId id="260" r:id="rId13"/>
    <p:sldId id="266" r:id="rId14"/>
    <p:sldId id="267" r:id="rId15"/>
    <p:sldId id="268" r:id="rId16"/>
    <p:sldId id="269" r:id="rId17"/>
    <p:sldId id="270" r:id="rId18"/>
    <p:sldId id="261" r:id="rId19"/>
    <p:sldId id="271" r:id="rId20"/>
    <p:sldId id="272" r:id="rId21"/>
    <p:sldId id="273" r:id="rId22"/>
    <p:sldId id="274" r:id="rId23"/>
    <p:sldId id="283" r:id="rId24"/>
    <p:sldId id="275" r:id="rId25"/>
    <p:sldId id="262" r:id="rId26"/>
    <p:sldId id="276" r:id="rId27"/>
    <p:sldId id="284" r:id="rId28"/>
    <p:sldId id="263" r:id="rId29"/>
    <p:sldId id="286" r:id="rId30"/>
    <p:sldId id="287" r:id="rId31"/>
    <p:sldId id="264" r:id="rId32"/>
    <p:sldId id="285" r:id="rId3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53" autoAdjust="0"/>
    <p:restoredTop sz="94660"/>
  </p:normalViewPr>
  <p:slideViewPr>
    <p:cSldViewPr snapToGrid="0">
      <p:cViewPr varScale="1">
        <p:scale>
          <a:sx n="74" d="100"/>
          <a:sy n="74" d="100"/>
        </p:scale>
        <p:origin x="5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B99F00-F715-4501-94F8-280957E3A61E}" type="datetimeFigureOut">
              <a:rPr lang="de-DE" smtClean="0"/>
              <a:t>13.12.2015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DB17D2-8BCC-4D37-A0F2-EF84894D773A}" type="slidenum">
              <a:rPr lang="de-DE" smtClean="0"/>
              <a:t>‹Nr.›</a:t>
            </a:fld>
            <a:endParaRPr lang="de-DE"/>
          </a:p>
        </p:txBody>
      </p:sp>
    </p:spTree>
    <p:extLst>
      <p:ext uri="{BB962C8B-B14F-4D97-AF65-F5344CB8AC3E}">
        <p14:creationId xmlns:p14="http://schemas.microsoft.com/office/powerpoint/2010/main" val="30252860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10"/>
          </p:nvPr>
        </p:nvSpPr>
        <p:spPr/>
        <p:txBody>
          <a:bodyPr/>
          <a:lstStyle/>
          <a:p>
            <a:fld id="{C7DB17D2-8BCC-4D37-A0F2-EF84894D773A}" type="slidenum">
              <a:rPr lang="de-DE" smtClean="0"/>
              <a:t>2</a:t>
            </a:fld>
            <a:endParaRPr lang="de-DE"/>
          </a:p>
        </p:txBody>
      </p:sp>
    </p:spTree>
    <p:extLst>
      <p:ext uri="{BB962C8B-B14F-4D97-AF65-F5344CB8AC3E}">
        <p14:creationId xmlns:p14="http://schemas.microsoft.com/office/powerpoint/2010/main" val="1307178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smtClean="0"/>
              <a:t>Titelmasterformat durch Klicken bearbeiten</a:t>
            </a:r>
            <a:endParaRPr lang="de-DE"/>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lvl1pPr>
              <a:defRPr/>
            </a:lvl1pPr>
          </a:lstStyle>
          <a:p>
            <a:r>
              <a:rPr lang="de-DE" smtClean="0"/>
              <a:t>Gruppe 35</a:t>
            </a:r>
            <a:endParaRPr lang="de-DE" dirty="0" smtClean="0"/>
          </a:p>
        </p:txBody>
      </p:sp>
      <p:sp>
        <p:nvSpPr>
          <p:cNvPr id="5" name="Fußzeilenplatzhalter 4"/>
          <p:cNvSpPr>
            <a:spLocks noGrp="1"/>
          </p:cNvSpPr>
          <p:nvPr>
            <p:ph type="ftr" sz="quarter" idx="11"/>
          </p:nvPr>
        </p:nvSpPr>
        <p:spPr/>
        <p:txBody>
          <a:bodyPr/>
          <a:lstStyle/>
          <a:p>
            <a:r>
              <a:rPr lang="de-DE" dirty="0" smtClean="0"/>
              <a:t>Die Mondtierchen</a:t>
            </a:r>
            <a:endParaRPr lang="de-DE" dirty="0"/>
          </a:p>
        </p:txBody>
      </p:sp>
      <p:sp>
        <p:nvSpPr>
          <p:cNvPr id="6" name="Foliennummernplatzhalter 5"/>
          <p:cNvSpPr>
            <a:spLocks noGrp="1"/>
          </p:cNvSpPr>
          <p:nvPr>
            <p:ph type="sldNum" sz="quarter" idx="12"/>
          </p:nvPr>
        </p:nvSpPr>
        <p:spPr/>
        <p:txBody>
          <a:bodyPr/>
          <a:lstStyle>
            <a:lvl1pPr>
              <a:defRPr/>
            </a:lvl1pPr>
          </a:lstStyle>
          <a:p>
            <a:r>
              <a:rPr lang="de-DE" dirty="0" smtClean="0"/>
              <a:t>1</a:t>
            </a:r>
            <a:endParaRPr lang="de-DE" dirty="0"/>
          </a:p>
        </p:txBody>
      </p:sp>
    </p:spTree>
    <p:extLst>
      <p:ext uri="{BB962C8B-B14F-4D97-AF65-F5344CB8AC3E}">
        <p14:creationId xmlns:p14="http://schemas.microsoft.com/office/powerpoint/2010/main" val="116496501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‹Nr.›</a:t>
            </a:fld>
            <a:endParaRPr lang="de-DE"/>
          </a:p>
        </p:txBody>
      </p:sp>
    </p:spTree>
    <p:extLst>
      <p:ext uri="{BB962C8B-B14F-4D97-AF65-F5344CB8AC3E}">
        <p14:creationId xmlns:p14="http://schemas.microsoft.com/office/powerpoint/2010/main" val="424459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‹Nr.›</a:t>
            </a:fld>
            <a:endParaRPr lang="de-DE"/>
          </a:p>
        </p:txBody>
      </p:sp>
    </p:spTree>
    <p:extLst>
      <p:ext uri="{BB962C8B-B14F-4D97-AF65-F5344CB8AC3E}">
        <p14:creationId xmlns:p14="http://schemas.microsoft.com/office/powerpoint/2010/main" val="33929720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‹Nr.›</a:t>
            </a:fld>
            <a:endParaRPr lang="de-DE"/>
          </a:p>
        </p:txBody>
      </p:sp>
    </p:spTree>
    <p:extLst>
      <p:ext uri="{BB962C8B-B14F-4D97-AF65-F5344CB8AC3E}">
        <p14:creationId xmlns:p14="http://schemas.microsoft.com/office/powerpoint/2010/main" val="2877868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smtClean="0"/>
              <a:t>Titelmasterformat durch Klicken bearbeiten</a:t>
            </a:r>
            <a:endParaRPr lang="de-DE"/>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‹Nr.›</a:t>
            </a:fld>
            <a:endParaRPr lang="de-DE"/>
          </a:p>
        </p:txBody>
      </p:sp>
    </p:spTree>
    <p:extLst>
      <p:ext uri="{BB962C8B-B14F-4D97-AF65-F5344CB8AC3E}">
        <p14:creationId xmlns:p14="http://schemas.microsoft.com/office/powerpoint/2010/main" val="3153926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838200" y="1825625"/>
            <a:ext cx="5181600" cy="435133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6172200" y="1825625"/>
            <a:ext cx="5181600" cy="435133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‹Nr.›</a:t>
            </a:fld>
            <a:endParaRPr lang="de-DE"/>
          </a:p>
        </p:txBody>
      </p:sp>
    </p:spTree>
    <p:extLst>
      <p:ext uri="{BB962C8B-B14F-4D97-AF65-F5344CB8AC3E}">
        <p14:creationId xmlns:p14="http://schemas.microsoft.com/office/powerpoint/2010/main" val="253191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smtClean="0"/>
              <a:t>Titelmasterformat durch Klicken bearbeiten</a:t>
            </a:r>
            <a:endParaRPr lang="de-DE"/>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r>
              <a:rPr lang="de-DE" smtClean="0"/>
              <a:t>Gruppe 35</a:t>
            </a:r>
            <a:endParaRPr lang="de-DE"/>
          </a:p>
        </p:txBody>
      </p:sp>
      <p:sp>
        <p:nvSpPr>
          <p:cNvPr id="8" name="Fußzeilenplatzhalter 7"/>
          <p:cNvSpPr>
            <a:spLocks noGrp="1"/>
          </p:cNvSpPr>
          <p:nvPr>
            <p:ph type="ftr" sz="quarter" idx="11"/>
          </p:nvPr>
        </p:nvSpPr>
        <p:spPr/>
        <p:txBody>
          <a:bodyPr/>
          <a:lstStyle/>
          <a:p>
            <a:r>
              <a:rPr lang="de-DE" smtClean="0"/>
              <a:t>Die Mondtierchen</a:t>
            </a:r>
            <a:endParaRPr lang="de-DE"/>
          </a:p>
        </p:txBody>
      </p:sp>
      <p:sp>
        <p:nvSpPr>
          <p:cNvPr id="9" name="Foliennummernplatzhalter 8"/>
          <p:cNvSpPr>
            <a:spLocks noGrp="1"/>
          </p:cNvSpPr>
          <p:nvPr>
            <p:ph type="sldNum" sz="quarter" idx="12"/>
          </p:nvPr>
        </p:nvSpPr>
        <p:spPr/>
        <p:txBody>
          <a:bodyPr/>
          <a:lstStyle/>
          <a:p>
            <a:fld id="{0B395F10-FD01-467E-89EA-3CFCED377727}" type="slidenum">
              <a:rPr lang="de-DE" smtClean="0"/>
              <a:t>‹Nr.›</a:t>
            </a:fld>
            <a:endParaRPr lang="de-DE"/>
          </a:p>
        </p:txBody>
      </p:sp>
    </p:spTree>
    <p:extLst>
      <p:ext uri="{BB962C8B-B14F-4D97-AF65-F5344CB8AC3E}">
        <p14:creationId xmlns:p14="http://schemas.microsoft.com/office/powerpoint/2010/main" val="791572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r>
              <a:rPr lang="de-DE" smtClean="0"/>
              <a:t>Gruppe 35</a:t>
            </a:r>
            <a:endParaRPr lang="de-DE"/>
          </a:p>
        </p:txBody>
      </p:sp>
      <p:sp>
        <p:nvSpPr>
          <p:cNvPr id="4" name="Fußzeilenplatzhalter 3"/>
          <p:cNvSpPr>
            <a:spLocks noGrp="1"/>
          </p:cNvSpPr>
          <p:nvPr>
            <p:ph type="ftr" sz="quarter" idx="11"/>
          </p:nvPr>
        </p:nvSpPr>
        <p:spPr/>
        <p:txBody>
          <a:bodyPr/>
          <a:lstStyle/>
          <a:p>
            <a:r>
              <a:rPr lang="de-DE" smtClean="0"/>
              <a:t>Die Mondtierchen</a:t>
            </a:r>
            <a:endParaRPr lang="de-DE"/>
          </a:p>
        </p:txBody>
      </p:sp>
      <p:sp>
        <p:nvSpPr>
          <p:cNvPr id="5" name="Foliennummernplatzhalter 4"/>
          <p:cNvSpPr>
            <a:spLocks noGrp="1"/>
          </p:cNvSpPr>
          <p:nvPr>
            <p:ph type="sldNum" sz="quarter" idx="12"/>
          </p:nvPr>
        </p:nvSpPr>
        <p:spPr/>
        <p:txBody>
          <a:bodyPr/>
          <a:lstStyle/>
          <a:p>
            <a:fld id="{0B395F10-FD01-467E-89EA-3CFCED377727}" type="slidenum">
              <a:rPr lang="de-DE" smtClean="0"/>
              <a:t>‹Nr.›</a:t>
            </a:fld>
            <a:endParaRPr lang="de-DE"/>
          </a:p>
        </p:txBody>
      </p:sp>
    </p:spTree>
    <p:extLst>
      <p:ext uri="{BB962C8B-B14F-4D97-AF65-F5344CB8AC3E}">
        <p14:creationId xmlns:p14="http://schemas.microsoft.com/office/powerpoint/2010/main" val="3251088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r>
              <a:rPr lang="de-DE" smtClean="0"/>
              <a:t>Gruppe 35</a:t>
            </a:r>
            <a:endParaRPr lang="de-DE"/>
          </a:p>
        </p:txBody>
      </p:sp>
      <p:sp>
        <p:nvSpPr>
          <p:cNvPr id="3" name="Fußzeilenplatzhalter 2"/>
          <p:cNvSpPr>
            <a:spLocks noGrp="1"/>
          </p:cNvSpPr>
          <p:nvPr>
            <p:ph type="ftr" sz="quarter" idx="11"/>
          </p:nvPr>
        </p:nvSpPr>
        <p:spPr/>
        <p:txBody>
          <a:bodyPr/>
          <a:lstStyle/>
          <a:p>
            <a:r>
              <a:rPr lang="de-DE" smtClean="0"/>
              <a:t>Die Mondtierchen</a:t>
            </a:r>
            <a:endParaRPr lang="de-DE"/>
          </a:p>
        </p:txBody>
      </p:sp>
      <p:sp>
        <p:nvSpPr>
          <p:cNvPr id="4" name="Foliennummernplatzhalter 3"/>
          <p:cNvSpPr>
            <a:spLocks noGrp="1"/>
          </p:cNvSpPr>
          <p:nvPr>
            <p:ph type="sldNum" sz="quarter" idx="12"/>
          </p:nvPr>
        </p:nvSpPr>
        <p:spPr/>
        <p:txBody>
          <a:bodyPr/>
          <a:lstStyle/>
          <a:p>
            <a:fld id="{0B395F10-FD01-467E-89EA-3CFCED377727}" type="slidenum">
              <a:rPr lang="de-DE" smtClean="0"/>
              <a:t>‹Nr.›</a:t>
            </a:fld>
            <a:endParaRPr lang="de-DE"/>
          </a:p>
        </p:txBody>
      </p:sp>
    </p:spTree>
    <p:extLst>
      <p:ext uri="{BB962C8B-B14F-4D97-AF65-F5344CB8AC3E}">
        <p14:creationId xmlns:p14="http://schemas.microsoft.com/office/powerpoint/2010/main" val="506198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umsplatzhalter 4"/>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‹Nr.›</a:t>
            </a:fld>
            <a:endParaRPr lang="de-DE"/>
          </a:p>
        </p:txBody>
      </p:sp>
    </p:spTree>
    <p:extLst>
      <p:ext uri="{BB962C8B-B14F-4D97-AF65-F5344CB8AC3E}">
        <p14:creationId xmlns:p14="http://schemas.microsoft.com/office/powerpoint/2010/main" val="1885637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de-DE"/>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umsplatzhalter 4"/>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‹Nr.›</a:t>
            </a:fld>
            <a:endParaRPr lang="de-DE"/>
          </a:p>
        </p:txBody>
      </p:sp>
    </p:spTree>
    <p:extLst>
      <p:ext uri="{BB962C8B-B14F-4D97-AF65-F5344CB8AC3E}">
        <p14:creationId xmlns:p14="http://schemas.microsoft.com/office/powerpoint/2010/main" val="150644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smtClean="0"/>
              <a:t>Gruppe 35</a:t>
            </a:r>
            <a:endParaRPr lang="de-DE"/>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de-DE" smtClean="0"/>
              <a:t>Die Mondtierchen</a:t>
            </a:r>
            <a:endParaRPr lang="de-DE"/>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395F10-FD01-467E-89EA-3CFCED377727}" type="slidenum">
              <a:rPr lang="de-DE" smtClean="0"/>
              <a:t>‹Nr.›</a:t>
            </a:fld>
            <a:endParaRPr lang="de-DE"/>
          </a:p>
        </p:txBody>
      </p:sp>
    </p:spTree>
    <p:extLst>
      <p:ext uri="{BB962C8B-B14F-4D97-AF65-F5344CB8AC3E}">
        <p14:creationId xmlns:p14="http://schemas.microsoft.com/office/powerpoint/2010/main" val="1004492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hdphoto" Target="../media/hdphoto9.wdp"/><Relationship Id="rId7" Type="http://schemas.microsoft.com/office/2007/relationships/hdphoto" Target="../media/hdphoto11.wdp"/><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0.wdp"/><Relationship Id="rId4" Type="http://schemas.openxmlformats.org/officeDocument/2006/relationships/image" Target="../media/image21.png"/><Relationship Id="rId9" Type="http://schemas.microsoft.com/office/2007/relationships/hdphoto" Target="../media/hdphoto12.wdp"/></Relationships>
</file>

<file path=ppt/slides/_rels/slide1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4.png"/><Relationship Id="rId1" Type="http://schemas.openxmlformats.org/officeDocument/2006/relationships/slideLayout" Target="../slideLayouts/slideLayout2.xml"/><Relationship Id="rId5" Type="http://schemas.microsoft.com/office/2007/relationships/hdphoto" Target="../media/hdphoto14.wdp"/><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upload.wikimedia.org/wikipedia/commons/f/f2/Mercury_global_map_2013-05-14_bright.png" TargetMode="External"/><Relationship Id="rId7" Type="http://schemas.openxmlformats.org/officeDocument/2006/relationships/hyperlink" Target="https://www.youtube.com/watch?v=yc0b5GcYl3U" TargetMode="External"/><Relationship Id="rId2" Type="http://schemas.openxmlformats.org/officeDocument/2006/relationships/hyperlink" Target="http://visibleearth.nasa.gov/view_cat.php?categoryID=1484" TargetMode="External"/><Relationship Id="rId1" Type="http://schemas.openxmlformats.org/officeDocument/2006/relationships/slideLayout" Target="../slideLayouts/slideLayout2.xml"/><Relationship Id="rId6" Type="http://schemas.openxmlformats.org/officeDocument/2006/relationships/hyperlink" Target="http://www.holtz.org/Library/Images/Slideshows/Gallery/Cosmic/Hubble%20ultra%20deep%20field%202004%20top.jpg" TargetMode="External"/><Relationship Id="rId5" Type="http://schemas.openxmlformats.org/officeDocument/2006/relationships/hyperlink" Target="https://pixabay.com/de/holz-textur-oberfl%C3%A4che-hintergrund-314774/" TargetMode="External"/><Relationship Id="rId4" Type="http://schemas.openxmlformats.org/officeDocument/2006/relationships/hyperlink" Target="https://pixabay.com/p-323571/?no_redirect"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youtube.com/audiolibrary/music" TargetMode="External"/><Relationship Id="rId2" Type="http://schemas.openxmlformats.org/officeDocument/2006/relationships/hyperlink" Target="http://de.audiomicro.com/freie-sound-effekte/kostenlose-cartoons-und-comic-effekten"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microsoft.com/office/2007/relationships/hdphoto" Target="../media/hdphoto4.wdp"/><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3.wdp"/><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5.wdp"/><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microsoft.com/office/2007/relationships/hdphoto" Target="../media/hdphoto8.wdp"/><Relationship Id="rId3" Type="http://schemas.microsoft.com/office/2007/relationships/hdphoto" Target="../media/hdphoto6.wdp"/><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7.wdp"/><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723118"/>
            <a:ext cx="9144000" cy="2387600"/>
          </a:xfrm>
        </p:spPr>
        <p:txBody>
          <a:bodyPr/>
          <a:lstStyle/>
          <a:p>
            <a:r>
              <a:rPr lang="de-DE" dirty="0" smtClean="0"/>
              <a:t>Die Mondtierchen</a:t>
            </a:r>
            <a:endParaRPr lang="de-DE" dirty="0"/>
          </a:p>
        </p:txBody>
      </p:sp>
      <p:sp>
        <p:nvSpPr>
          <p:cNvPr id="3" name="Untertitel 2"/>
          <p:cNvSpPr>
            <a:spLocks noGrp="1"/>
          </p:cNvSpPr>
          <p:nvPr>
            <p:ph type="subTitle" idx="1"/>
          </p:nvPr>
        </p:nvSpPr>
        <p:spPr/>
        <p:txBody>
          <a:bodyPr>
            <a:normAutofit lnSpcReduction="10000"/>
          </a:bodyPr>
          <a:lstStyle/>
          <a:p>
            <a:r>
              <a:rPr lang="de-DE" dirty="0" smtClean="0"/>
              <a:t>Gruppe 35:</a:t>
            </a:r>
          </a:p>
          <a:p>
            <a:r>
              <a:rPr lang="de-DE" dirty="0" smtClean="0"/>
              <a:t>Mauritius Lippke</a:t>
            </a:r>
          </a:p>
          <a:p>
            <a:r>
              <a:rPr lang="de-DE" dirty="0" smtClean="0"/>
              <a:t>Marieke Ulpts</a:t>
            </a:r>
          </a:p>
          <a:p>
            <a:r>
              <a:rPr lang="de-DE" dirty="0" smtClean="0"/>
              <a:t>Maren Hess</a:t>
            </a:r>
            <a:endParaRPr lang="de-DE" dirty="0"/>
          </a:p>
        </p:txBody>
      </p:sp>
    </p:spTree>
    <p:extLst>
      <p:ext uri="{BB962C8B-B14F-4D97-AF65-F5344CB8AC3E}">
        <p14:creationId xmlns:p14="http://schemas.microsoft.com/office/powerpoint/2010/main" val="35758487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8839"/>
            <a:ext cx="10515600" cy="1325563"/>
          </a:xfrm>
        </p:spPr>
        <p:txBody>
          <a:bodyPr/>
          <a:lstStyle/>
          <a:p>
            <a:pPr algn="ctr"/>
            <a:r>
              <a:rPr lang="de-DE" dirty="0" smtClean="0"/>
              <a:t>Vergleich: Storyboard - Szenenbilder</a:t>
            </a:r>
            <a:endParaRPr lang="de-DE" dirty="0"/>
          </a:p>
        </p:txBody>
      </p:sp>
      <p:pic>
        <p:nvPicPr>
          <p:cNvPr id="4" name="Inhaltsplatzhalter 3"/>
          <p:cNvPicPr>
            <a:picLocks noGrp="1" noChangeAspect="1"/>
          </p:cNvPicPr>
          <p:nvPr>
            <p:ph idx="1"/>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38200" y="1391049"/>
            <a:ext cx="3758485" cy="2366594"/>
          </a:xfrm>
        </p:spPr>
      </p:pic>
      <p:pic>
        <p:nvPicPr>
          <p:cNvPr id="5" name="Inhaltsplatzhalter 3"/>
          <p:cNvPicPr>
            <a:picLocks noChangeAspect="1"/>
          </p:cNvPicPr>
          <p:nvPr/>
        </p:nvPicPr>
        <p:blipFill>
          <a:blip r:embed="rId4" cstate="print">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63957" y="3674669"/>
            <a:ext cx="3706970" cy="2341828"/>
          </a:xfrm>
          <a:prstGeom prst="rect">
            <a:avLst/>
          </a:prstGeom>
        </p:spPr>
      </p:pic>
      <p:sp>
        <p:nvSpPr>
          <p:cNvPr id="3" name="Datumsplatzhalter 2"/>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10</a:t>
            </a:fld>
            <a:endParaRPr lang="de-DE"/>
          </a:p>
        </p:txBody>
      </p:sp>
      <p:pic>
        <p:nvPicPr>
          <p:cNvPr id="8" name="Grafik 7"/>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367789" y="1505400"/>
            <a:ext cx="3800698" cy="2137892"/>
          </a:xfrm>
          <a:prstGeom prst="rect">
            <a:avLst/>
          </a:prstGeom>
        </p:spPr>
      </p:pic>
      <p:pic>
        <p:nvPicPr>
          <p:cNvPr id="9" name="Grafik 8"/>
          <p:cNvPicPr>
            <a:picLocks noChangeAspect="1"/>
          </p:cNvPicPr>
          <p:nvPr/>
        </p:nvPicPr>
        <p:blipFill>
          <a:blip r:embed="rId8" cstate="print">
            <a:extLst>
              <a:ext uri="{BEBA8EAE-BF5A-486C-A8C5-ECC9F3942E4B}">
                <a14:imgProps xmlns:a14="http://schemas.microsoft.com/office/drawing/2010/main">
                  <a14:imgLayer r:embed="rId9">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375530" y="3778816"/>
            <a:ext cx="3792956" cy="2133537"/>
          </a:xfrm>
          <a:prstGeom prst="rect">
            <a:avLst/>
          </a:prstGeom>
        </p:spPr>
      </p:pic>
      <p:sp>
        <p:nvSpPr>
          <p:cNvPr id="10" name="Textfeld 9"/>
          <p:cNvSpPr txBox="1"/>
          <p:nvPr/>
        </p:nvSpPr>
        <p:spPr>
          <a:xfrm>
            <a:off x="5337124" y="2343513"/>
            <a:ext cx="1290225" cy="461665"/>
          </a:xfrm>
          <a:prstGeom prst="rect">
            <a:avLst/>
          </a:prstGeom>
          <a:noFill/>
        </p:spPr>
        <p:txBody>
          <a:bodyPr wrap="none" rtlCol="0">
            <a:spAutoFit/>
          </a:bodyPr>
          <a:lstStyle/>
          <a:p>
            <a:r>
              <a:rPr lang="de-DE" sz="2400" dirty="0" smtClean="0"/>
              <a:t>Szene 10</a:t>
            </a:r>
            <a:endParaRPr lang="de-DE" sz="2400" dirty="0"/>
          </a:p>
        </p:txBody>
      </p:sp>
      <p:sp>
        <p:nvSpPr>
          <p:cNvPr id="11" name="Textfeld 10"/>
          <p:cNvSpPr txBox="1"/>
          <p:nvPr/>
        </p:nvSpPr>
        <p:spPr>
          <a:xfrm>
            <a:off x="5344100" y="4614750"/>
            <a:ext cx="1290225" cy="461665"/>
          </a:xfrm>
          <a:prstGeom prst="rect">
            <a:avLst/>
          </a:prstGeom>
          <a:noFill/>
        </p:spPr>
        <p:txBody>
          <a:bodyPr wrap="none" rtlCol="0">
            <a:spAutoFit/>
          </a:bodyPr>
          <a:lstStyle/>
          <a:p>
            <a:r>
              <a:rPr lang="de-DE" sz="2400" dirty="0" smtClean="0"/>
              <a:t>Szene 11</a:t>
            </a:r>
            <a:endParaRPr lang="de-DE" sz="2400" dirty="0"/>
          </a:p>
        </p:txBody>
      </p:sp>
    </p:spTree>
    <p:extLst>
      <p:ext uri="{BB962C8B-B14F-4D97-AF65-F5344CB8AC3E}">
        <p14:creationId xmlns:p14="http://schemas.microsoft.com/office/powerpoint/2010/main" val="35009266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754"/>
            <a:ext cx="10515600" cy="1325563"/>
          </a:xfrm>
        </p:spPr>
        <p:txBody>
          <a:bodyPr/>
          <a:lstStyle/>
          <a:p>
            <a:pPr algn="ctr"/>
            <a:r>
              <a:rPr lang="de-DE" dirty="0" smtClean="0"/>
              <a:t>Vergleich: Storyboard - Szenenbilder</a:t>
            </a:r>
            <a:endParaRPr lang="de-DE" dirty="0"/>
          </a:p>
        </p:txBody>
      </p:sp>
      <p:sp>
        <p:nvSpPr>
          <p:cNvPr id="3" name="Datumsplatzhalter 2"/>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11</a:t>
            </a:fld>
            <a:endParaRPr lang="de-DE"/>
          </a:p>
        </p:txBody>
      </p:sp>
      <p:pic>
        <p:nvPicPr>
          <p:cNvPr id="11" name="Inhaltsplatzhalter 3"/>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38200" y="1252362"/>
            <a:ext cx="3506008" cy="2327549"/>
          </a:xfrm>
          <a:prstGeom prst="rect">
            <a:avLst/>
          </a:prstGeom>
        </p:spPr>
      </p:pic>
      <p:pic>
        <p:nvPicPr>
          <p:cNvPr id="12" name="Grafik 11"/>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273440" y="1349370"/>
            <a:ext cx="3792956" cy="2133537"/>
          </a:xfrm>
          <a:prstGeom prst="rect">
            <a:avLst/>
          </a:prstGeom>
        </p:spPr>
      </p:pic>
      <p:sp>
        <p:nvSpPr>
          <p:cNvPr id="13" name="Textfeld 12"/>
          <p:cNvSpPr txBox="1"/>
          <p:nvPr/>
        </p:nvSpPr>
        <p:spPr>
          <a:xfrm>
            <a:off x="5350268" y="2185305"/>
            <a:ext cx="917111" cy="461665"/>
          </a:xfrm>
          <a:prstGeom prst="rect">
            <a:avLst/>
          </a:prstGeom>
          <a:noFill/>
        </p:spPr>
        <p:txBody>
          <a:bodyPr wrap="none" rtlCol="0">
            <a:spAutoFit/>
          </a:bodyPr>
          <a:lstStyle/>
          <a:p>
            <a:r>
              <a:rPr lang="de-DE" sz="2400" dirty="0" err="1" smtClean="0"/>
              <a:t>Outro</a:t>
            </a:r>
            <a:endParaRPr lang="de-DE" sz="2400" dirty="0"/>
          </a:p>
        </p:txBody>
      </p:sp>
      <p:sp>
        <p:nvSpPr>
          <p:cNvPr id="14" name="Textfeld 13"/>
          <p:cNvSpPr txBox="1"/>
          <p:nvPr/>
        </p:nvSpPr>
        <p:spPr>
          <a:xfrm>
            <a:off x="1107583" y="3765466"/>
            <a:ext cx="9958813" cy="2308324"/>
          </a:xfrm>
          <a:prstGeom prst="rect">
            <a:avLst/>
          </a:prstGeom>
          <a:noFill/>
        </p:spPr>
        <p:txBody>
          <a:bodyPr wrap="square" rtlCol="0">
            <a:spAutoFit/>
          </a:bodyPr>
          <a:lstStyle/>
          <a:p>
            <a:r>
              <a:rPr lang="de-DE" sz="2400" dirty="0" smtClean="0"/>
              <a:t>Die Umsetzung des Storyboards war nahezu ohne Abweichungen möglich. Hier und da sind kleine Änderungen zu erkennen, aber durch den kindlichen, verspielten Stil unserer Story war es möglich, die technische Umsetzung recht einfach zu halten und so nahe an der Comic-Art des Storyboards zu arbeiten. Letztendlich ist es uns gelungen die ziemlich präzise Vorstellung der Geschichte im Storyboard durch die 3D-Modellierungssoftware Blender zu verwirklichen.</a:t>
            </a:r>
            <a:endParaRPr lang="de-DE" sz="2400" dirty="0"/>
          </a:p>
        </p:txBody>
      </p:sp>
    </p:spTree>
    <p:extLst>
      <p:ext uri="{BB962C8B-B14F-4D97-AF65-F5344CB8AC3E}">
        <p14:creationId xmlns:p14="http://schemas.microsoft.com/office/powerpoint/2010/main" val="4988901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Beleuchtungsbeschreibung</a:t>
            </a:r>
            <a:endParaRPr lang="de-DE" dirty="0"/>
          </a:p>
        </p:txBody>
      </p:sp>
      <p:sp>
        <p:nvSpPr>
          <p:cNvPr id="3" name="Inhaltsplatzhalter 2"/>
          <p:cNvSpPr>
            <a:spLocks noGrp="1"/>
          </p:cNvSpPr>
          <p:nvPr>
            <p:ph idx="1"/>
          </p:nvPr>
        </p:nvSpPr>
        <p:spPr>
          <a:xfrm>
            <a:off x="838200" y="1380130"/>
            <a:ext cx="10515600" cy="4430333"/>
          </a:xfrm>
        </p:spPr>
        <p:txBody>
          <a:bodyPr>
            <a:normAutofit/>
          </a:bodyPr>
          <a:lstStyle/>
          <a:p>
            <a:r>
              <a:rPr lang="de-DE" dirty="0" smtClean="0"/>
              <a:t>Geschichte spielt auf verschiedenen Beleuchtungsebenen:</a:t>
            </a:r>
            <a:endParaRPr lang="de-DE" dirty="0"/>
          </a:p>
          <a:p>
            <a:r>
              <a:rPr lang="de-DE" dirty="0" smtClean="0">
                <a:sym typeface="Wingdings" panose="05000000000000000000" pitchFamily="2" charset="2"/>
              </a:rPr>
              <a:t>1. Ebene: Die drei Freunde entscheiden nachts ihren Wohnort von der Erde auf den Mond zu verlegen. Sie bauen eine Rakete und starten in ihr Abenteuer.</a:t>
            </a:r>
            <a:br>
              <a:rPr lang="de-DE" dirty="0" smtClean="0">
                <a:sym typeface="Wingdings" panose="05000000000000000000" pitchFamily="2" charset="2"/>
              </a:rPr>
            </a:br>
            <a:r>
              <a:rPr lang="de-DE" dirty="0" smtClean="0">
                <a:sym typeface="Wingdings" panose="05000000000000000000" pitchFamily="2" charset="2"/>
              </a:rPr>
              <a:t>Beleuchtung: Mond als (sichtbare) Lichtquelle, dämmriges Licht, schwarzer Hintergrund</a:t>
            </a:r>
          </a:p>
          <a:p>
            <a:pPr>
              <a:buFont typeface="Wingdings" panose="05000000000000000000" pitchFamily="2" charset="2"/>
              <a:buChar char="à"/>
            </a:pPr>
            <a:r>
              <a:rPr lang="de-DE" dirty="0" smtClean="0">
                <a:sym typeface="Wingdings" panose="05000000000000000000" pitchFamily="2" charset="2"/>
              </a:rPr>
              <a:t> Sicht der Kamera: Dem Betrachter wird in der </a:t>
            </a:r>
            <a:r>
              <a:rPr lang="de-DE" dirty="0" smtClean="0">
                <a:sym typeface="Wingdings" panose="05000000000000000000" pitchFamily="2" charset="2"/>
              </a:rPr>
              <a:t>Eingangs</a:t>
            </a:r>
            <a:r>
              <a:rPr lang="de-DE" dirty="0" smtClean="0">
                <a:sym typeface="Wingdings" panose="05000000000000000000" pitchFamily="2" charset="2"/>
              </a:rPr>
              <a:t>szene </a:t>
            </a:r>
            <a:r>
              <a:rPr lang="de-DE" dirty="0" smtClean="0">
                <a:sym typeface="Wingdings" panose="05000000000000000000" pitchFamily="2" charset="2"/>
              </a:rPr>
              <a:t>deutlich gemacht, wo und wann die Geschichte spielt. Im weiteren Verlauf ist der Mond erst explizit in der Ferne als Lichtquelle dargestellt und später für den Betrachter logisch erschließbar. </a:t>
            </a:r>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12</a:t>
            </a:fld>
            <a:endParaRPr lang="de-DE"/>
          </a:p>
        </p:txBody>
      </p:sp>
    </p:spTree>
    <p:extLst>
      <p:ext uri="{BB962C8B-B14F-4D97-AF65-F5344CB8AC3E}">
        <p14:creationId xmlns:p14="http://schemas.microsoft.com/office/powerpoint/2010/main" val="31401059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Beleuchtungsbeschreibung</a:t>
            </a:r>
            <a:endParaRPr lang="de-DE" dirty="0"/>
          </a:p>
        </p:txBody>
      </p:sp>
      <p:sp>
        <p:nvSpPr>
          <p:cNvPr id="4" name="Inhaltsplatzhalter 2"/>
          <p:cNvSpPr>
            <a:spLocks noGrp="1"/>
          </p:cNvSpPr>
          <p:nvPr>
            <p:ph idx="1"/>
          </p:nvPr>
        </p:nvSpPr>
        <p:spPr>
          <a:xfrm>
            <a:off x="838200" y="1707916"/>
            <a:ext cx="6618668" cy="4266082"/>
          </a:xfrm>
        </p:spPr>
        <p:txBody>
          <a:bodyPr>
            <a:normAutofit/>
          </a:bodyPr>
          <a:lstStyle/>
          <a:p>
            <a:r>
              <a:rPr lang="de-DE" dirty="0" smtClean="0">
                <a:sym typeface="Wingdings" panose="05000000000000000000" pitchFamily="2" charset="2"/>
              </a:rPr>
              <a:t>Sicht des Entwicklers: Um eine angemessene Atmosphäre zu schaffen, die sowohl zum Tageszeitpunkt als auch zu einer passenden Beleuchtungsintensität passt, reicht an dieser Stelle der Mond als Emission-UV-</a:t>
            </a:r>
            <a:r>
              <a:rPr lang="de-DE" dirty="0" err="1" smtClean="0">
                <a:sym typeface="Wingdings" panose="05000000000000000000" pitchFamily="2" charset="2"/>
              </a:rPr>
              <a:t>Sphere</a:t>
            </a:r>
            <a:r>
              <a:rPr lang="de-DE" dirty="0" smtClean="0">
                <a:sym typeface="Wingdings" panose="05000000000000000000" pitchFamily="2" charset="2"/>
              </a:rPr>
              <a:t> nicht aus. Um den „Schein“ des Mondes zu verstärken muss zusätzlich eine angemessene Emission-Plane eingefügt werden (hier Intensität 20.000).</a:t>
            </a:r>
          </a:p>
        </p:txBody>
      </p:sp>
      <p:pic>
        <p:nvPicPr>
          <p:cNvPr id="5" name="Grafik 4"/>
          <p:cNvPicPr>
            <a:picLocks noChangeAspect="1"/>
          </p:cNvPicPr>
          <p:nvPr/>
        </p:nvPicPr>
        <p:blipFill rotWithShape="1">
          <a:blip r:embed="rId2">
            <a:extLst>
              <a:ext uri="{28A0092B-C50C-407E-A947-70E740481C1C}">
                <a14:useLocalDpi xmlns:a14="http://schemas.microsoft.com/office/drawing/2010/main" val="0"/>
              </a:ext>
            </a:extLst>
          </a:blip>
          <a:srcRect l="21108" t="-250" r="20847" b="8000"/>
          <a:stretch/>
        </p:blipFill>
        <p:spPr>
          <a:xfrm>
            <a:off x="7617093" y="1707915"/>
            <a:ext cx="3536013" cy="3841079"/>
          </a:xfrm>
          <a:prstGeom prst="rect">
            <a:avLst/>
          </a:prstGeom>
        </p:spPr>
      </p:pic>
      <p:sp>
        <p:nvSpPr>
          <p:cNvPr id="3" name="Textfeld 2"/>
          <p:cNvSpPr txBox="1"/>
          <p:nvPr/>
        </p:nvSpPr>
        <p:spPr>
          <a:xfrm>
            <a:off x="7329536" y="5548994"/>
            <a:ext cx="4111125" cy="307777"/>
          </a:xfrm>
          <a:prstGeom prst="rect">
            <a:avLst/>
          </a:prstGeom>
          <a:noFill/>
        </p:spPr>
        <p:txBody>
          <a:bodyPr wrap="none" rtlCol="0">
            <a:spAutoFit/>
          </a:bodyPr>
          <a:lstStyle/>
          <a:p>
            <a:r>
              <a:rPr lang="de-DE" sz="1400" dirty="0" smtClean="0"/>
              <a:t>Abb.: Emission-Plane als Verstärkung der Beleuchtung</a:t>
            </a:r>
            <a:endParaRPr lang="de-DE" sz="1400" dirty="0"/>
          </a:p>
        </p:txBody>
      </p:sp>
      <p:sp>
        <p:nvSpPr>
          <p:cNvPr id="6" name="Datumsplatzhalter 5"/>
          <p:cNvSpPr>
            <a:spLocks noGrp="1"/>
          </p:cNvSpPr>
          <p:nvPr>
            <p:ph type="dt" sz="half" idx="10"/>
          </p:nvPr>
        </p:nvSpPr>
        <p:spPr/>
        <p:txBody>
          <a:bodyPr/>
          <a:lstStyle/>
          <a:p>
            <a:r>
              <a:rPr lang="de-DE" smtClean="0"/>
              <a:t>Gruppe 35</a:t>
            </a:r>
            <a:endParaRPr lang="de-DE"/>
          </a:p>
        </p:txBody>
      </p:sp>
      <p:sp>
        <p:nvSpPr>
          <p:cNvPr id="7" name="Fußzeilenplatzhalter 6"/>
          <p:cNvSpPr>
            <a:spLocks noGrp="1"/>
          </p:cNvSpPr>
          <p:nvPr>
            <p:ph type="ftr" sz="quarter" idx="11"/>
          </p:nvPr>
        </p:nvSpPr>
        <p:spPr/>
        <p:txBody>
          <a:bodyPr/>
          <a:lstStyle/>
          <a:p>
            <a:r>
              <a:rPr lang="de-DE" smtClean="0"/>
              <a:t>Die Mondtierchen</a:t>
            </a:r>
            <a:endParaRPr lang="de-DE"/>
          </a:p>
        </p:txBody>
      </p:sp>
      <p:sp>
        <p:nvSpPr>
          <p:cNvPr id="8" name="Foliennummernplatzhalter 7"/>
          <p:cNvSpPr>
            <a:spLocks noGrp="1"/>
          </p:cNvSpPr>
          <p:nvPr>
            <p:ph type="sldNum" sz="quarter" idx="12"/>
          </p:nvPr>
        </p:nvSpPr>
        <p:spPr/>
        <p:txBody>
          <a:bodyPr/>
          <a:lstStyle/>
          <a:p>
            <a:fld id="{0B395F10-FD01-467E-89EA-3CFCED377727}" type="slidenum">
              <a:rPr lang="de-DE" smtClean="0"/>
              <a:t>13</a:t>
            </a:fld>
            <a:endParaRPr lang="de-DE"/>
          </a:p>
        </p:txBody>
      </p:sp>
    </p:spTree>
    <p:extLst>
      <p:ext uri="{BB962C8B-B14F-4D97-AF65-F5344CB8AC3E}">
        <p14:creationId xmlns:p14="http://schemas.microsoft.com/office/powerpoint/2010/main" val="128099183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Beleuchtungsbeschreibung</a:t>
            </a:r>
            <a:endParaRPr lang="de-DE" dirty="0"/>
          </a:p>
        </p:txBody>
      </p:sp>
      <p:sp>
        <p:nvSpPr>
          <p:cNvPr id="3" name="Inhaltsplatzhalter 2"/>
          <p:cNvSpPr>
            <a:spLocks noGrp="1"/>
          </p:cNvSpPr>
          <p:nvPr>
            <p:ph idx="1"/>
          </p:nvPr>
        </p:nvSpPr>
        <p:spPr>
          <a:xfrm>
            <a:off x="838200" y="1538281"/>
            <a:ext cx="10515600" cy="4351338"/>
          </a:xfrm>
        </p:spPr>
        <p:txBody>
          <a:bodyPr/>
          <a:lstStyle/>
          <a:p>
            <a:r>
              <a:rPr lang="de-DE" dirty="0" smtClean="0"/>
              <a:t>2. Ebene: Die drei Freunde landen auf dem Mond und beginnen sich heimisch einzurichten.</a:t>
            </a:r>
            <a:br>
              <a:rPr lang="de-DE" dirty="0" smtClean="0"/>
            </a:br>
            <a:r>
              <a:rPr lang="de-DE" dirty="0" smtClean="0"/>
              <a:t>Beleuchtung: Mond als angedeutete Lichtquelle am Boden, schwarzer Hintergrund</a:t>
            </a:r>
          </a:p>
          <a:p>
            <a:pPr>
              <a:buFont typeface="Wingdings" panose="05000000000000000000" pitchFamily="2" charset="2"/>
              <a:buChar char="à"/>
            </a:pPr>
            <a:r>
              <a:rPr lang="de-DE" dirty="0" smtClean="0">
                <a:sym typeface="Wingdings" panose="05000000000000000000" pitchFamily="2" charset="2"/>
              </a:rPr>
              <a:t>Sicht der Kamera: Der Betrachter</a:t>
            </a:r>
            <a:br>
              <a:rPr lang="de-DE" dirty="0" smtClean="0">
                <a:sym typeface="Wingdings" panose="05000000000000000000" pitchFamily="2" charset="2"/>
              </a:rPr>
            </a:br>
            <a:r>
              <a:rPr lang="de-DE" dirty="0" smtClean="0">
                <a:sym typeface="Wingdings" panose="05000000000000000000" pitchFamily="2" charset="2"/>
              </a:rPr>
              <a:t>weiß durch die vorherigen </a:t>
            </a:r>
            <a:br>
              <a:rPr lang="de-DE" dirty="0" smtClean="0">
                <a:sym typeface="Wingdings" panose="05000000000000000000" pitchFamily="2" charset="2"/>
              </a:rPr>
            </a:br>
            <a:r>
              <a:rPr lang="de-DE" dirty="0" smtClean="0">
                <a:sym typeface="Wingdings" panose="05000000000000000000" pitchFamily="2" charset="2"/>
              </a:rPr>
              <a:t>Informationen über Zeit und Ort, </a:t>
            </a:r>
            <a:br>
              <a:rPr lang="de-DE" dirty="0" smtClean="0">
                <a:sym typeface="Wingdings" panose="05000000000000000000" pitchFamily="2" charset="2"/>
              </a:rPr>
            </a:br>
            <a:r>
              <a:rPr lang="de-DE" dirty="0" smtClean="0">
                <a:sym typeface="Wingdings" panose="05000000000000000000" pitchFamily="2" charset="2"/>
              </a:rPr>
              <a:t>dass die </a:t>
            </a:r>
            <a:r>
              <a:rPr lang="de-DE" dirty="0">
                <a:sym typeface="Wingdings" panose="05000000000000000000" pitchFamily="2" charset="2"/>
              </a:rPr>
              <a:t>eigentliche Lichtquelle </a:t>
            </a:r>
            <a:r>
              <a:rPr lang="de-DE" dirty="0" smtClean="0">
                <a:sym typeface="Wingdings" panose="05000000000000000000" pitchFamily="2" charset="2"/>
              </a:rPr>
              <a:t>in </a:t>
            </a:r>
            <a:br>
              <a:rPr lang="de-DE" dirty="0" smtClean="0">
                <a:sym typeface="Wingdings" panose="05000000000000000000" pitchFamily="2" charset="2"/>
              </a:rPr>
            </a:br>
            <a:r>
              <a:rPr lang="de-DE" dirty="0" smtClean="0">
                <a:sym typeface="Wingdings" panose="05000000000000000000" pitchFamily="2" charset="2"/>
              </a:rPr>
              <a:t>diesem </a:t>
            </a:r>
            <a:r>
              <a:rPr lang="de-DE" dirty="0">
                <a:sym typeface="Wingdings" panose="05000000000000000000" pitchFamily="2" charset="2"/>
              </a:rPr>
              <a:t>Teil der </a:t>
            </a:r>
            <a:r>
              <a:rPr lang="de-DE" dirty="0" smtClean="0">
                <a:sym typeface="Wingdings" panose="05000000000000000000" pitchFamily="2" charset="2"/>
              </a:rPr>
              <a:t>Geschichte der </a:t>
            </a:r>
            <a:br>
              <a:rPr lang="de-DE" dirty="0" smtClean="0">
                <a:sym typeface="Wingdings" panose="05000000000000000000" pitchFamily="2" charset="2"/>
              </a:rPr>
            </a:br>
            <a:r>
              <a:rPr lang="de-DE" dirty="0" smtClean="0">
                <a:sym typeface="Wingdings" panose="05000000000000000000" pitchFamily="2" charset="2"/>
              </a:rPr>
              <a:t>gesamte Untergrund</a:t>
            </a:r>
            <a:r>
              <a:rPr lang="de-DE" dirty="0">
                <a:sym typeface="Wingdings" panose="05000000000000000000" pitchFamily="2" charset="2"/>
              </a:rPr>
              <a:t> </a:t>
            </a:r>
            <a:r>
              <a:rPr lang="de-DE" dirty="0" smtClean="0">
                <a:sym typeface="Wingdings" panose="05000000000000000000" pitchFamily="2" charset="2"/>
              </a:rPr>
              <a:t>ist.</a:t>
            </a:r>
            <a:endParaRPr lang="de-DE" dirty="0"/>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73462" y="2844803"/>
            <a:ext cx="5280338" cy="2970190"/>
          </a:xfrm>
          <a:prstGeom prst="rect">
            <a:avLst/>
          </a:prstGeom>
        </p:spPr>
      </p:pic>
      <p:sp>
        <p:nvSpPr>
          <p:cNvPr id="5" name="Textfeld 4"/>
          <p:cNvSpPr txBox="1"/>
          <p:nvPr/>
        </p:nvSpPr>
        <p:spPr>
          <a:xfrm>
            <a:off x="7207481" y="5835855"/>
            <a:ext cx="3012299" cy="307777"/>
          </a:xfrm>
          <a:prstGeom prst="rect">
            <a:avLst/>
          </a:prstGeom>
          <a:noFill/>
        </p:spPr>
        <p:txBody>
          <a:bodyPr wrap="none" rtlCol="0">
            <a:spAutoFit/>
          </a:bodyPr>
          <a:lstStyle/>
          <a:p>
            <a:r>
              <a:rPr lang="de-DE" sz="1400" dirty="0" smtClean="0"/>
              <a:t>Abb.: Lichtquelle Mond als Untergrund</a:t>
            </a:r>
            <a:endParaRPr lang="de-DE" sz="1400" dirty="0"/>
          </a:p>
        </p:txBody>
      </p:sp>
      <p:sp>
        <p:nvSpPr>
          <p:cNvPr id="6" name="Datumsplatzhalter 5"/>
          <p:cNvSpPr>
            <a:spLocks noGrp="1"/>
          </p:cNvSpPr>
          <p:nvPr>
            <p:ph type="dt" sz="half" idx="10"/>
          </p:nvPr>
        </p:nvSpPr>
        <p:spPr/>
        <p:txBody>
          <a:bodyPr/>
          <a:lstStyle/>
          <a:p>
            <a:r>
              <a:rPr lang="de-DE" smtClean="0"/>
              <a:t>Gruppe 35</a:t>
            </a:r>
            <a:endParaRPr lang="de-DE"/>
          </a:p>
        </p:txBody>
      </p:sp>
      <p:sp>
        <p:nvSpPr>
          <p:cNvPr id="7" name="Fußzeilenplatzhalter 6"/>
          <p:cNvSpPr>
            <a:spLocks noGrp="1"/>
          </p:cNvSpPr>
          <p:nvPr>
            <p:ph type="ftr" sz="quarter" idx="11"/>
          </p:nvPr>
        </p:nvSpPr>
        <p:spPr/>
        <p:txBody>
          <a:bodyPr/>
          <a:lstStyle/>
          <a:p>
            <a:r>
              <a:rPr lang="de-DE" smtClean="0"/>
              <a:t>Die Mondtierchen</a:t>
            </a:r>
            <a:endParaRPr lang="de-DE"/>
          </a:p>
        </p:txBody>
      </p:sp>
      <p:sp>
        <p:nvSpPr>
          <p:cNvPr id="8" name="Foliennummernplatzhalter 7"/>
          <p:cNvSpPr>
            <a:spLocks noGrp="1"/>
          </p:cNvSpPr>
          <p:nvPr>
            <p:ph type="sldNum" sz="quarter" idx="12"/>
          </p:nvPr>
        </p:nvSpPr>
        <p:spPr/>
        <p:txBody>
          <a:bodyPr/>
          <a:lstStyle/>
          <a:p>
            <a:fld id="{0B395F10-FD01-467E-89EA-3CFCED377727}" type="slidenum">
              <a:rPr lang="de-DE" smtClean="0"/>
              <a:t>14</a:t>
            </a:fld>
            <a:endParaRPr lang="de-DE"/>
          </a:p>
        </p:txBody>
      </p:sp>
    </p:spTree>
    <p:extLst>
      <p:ext uri="{BB962C8B-B14F-4D97-AF65-F5344CB8AC3E}">
        <p14:creationId xmlns:p14="http://schemas.microsoft.com/office/powerpoint/2010/main" val="27560147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Beleuchtungsbeschreibung</a:t>
            </a:r>
            <a:endParaRPr lang="de-DE" dirty="0"/>
          </a:p>
        </p:txBody>
      </p:sp>
      <p:sp>
        <p:nvSpPr>
          <p:cNvPr id="3" name="Inhaltsplatzhalter 2"/>
          <p:cNvSpPr>
            <a:spLocks noGrp="1"/>
          </p:cNvSpPr>
          <p:nvPr>
            <p:ph idx="1"/>
          </p:nvPr>
        </p:nvSpPr>
        <p:spPr>
          <a:xfrm>
            <a:off x="838200" y="1643521"/>
            <a:ext cx="6824730" cy="4394871"/>
          </a:xfrm>
        </p:spPr>
        <p:txBody>
          <a:bodyPr/>
          <a:lstStyle/>
          <a:p>
            <a:r>
              <a:rPr lang="de-DE" dirty="0" smtClean="0"/>
              <a:t>Sicht des Entwicklers: Auch an dieser Stelle reicht die eigentliche Lichtquelle, die der Betrachter sehen soll, nicht aus. Um auch hier genug Helligkeit für Außenstehende zu schaffen, muss wieder mit für den Betrachter nicht sichtbaren Emission-Planes gearbeitet werden. Diese Planes müssen möglichst realistisches Licht werfen. </a:t>
            </a:r>
          </a:p>
          <a:p>
            <a:r>
              <a:rPr lang="de-DE" sz="2400" dirty="0" smtClean="0"/>
              <a:t>Hier sind </a:t>
            </a:r>
            <a:r>
              <a:rPr lang="de-DE" sz="2400" dirty="0" smtClean="0"/>
              <a:t>kleine Fehler unvermeidbar, da ein Schattenwurf normalerweise mit einem leuchtenden Untergrund nicht gegeben sein darf.</a:t>
            </a:r>
            <a:endParaRPr lang="de-DE" sz="2400" dirty="0"/>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15</a:t>
            </a:fld>
            <a:endParaRPr lang="de-DE"/>
          </a:p>
        </p:txBody>
      </p:sp>
    </p:spTree>
    <p:extLst>
      <p:ext uri="{BB962C8B-B14F-4D97-AF65-F5344CB8AC3E}">
        <p14:creationId xmlns:p14="http://schemas.microsoft.com/office/powerpoint/2010/main" val="12079353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Beleuchtungsbeschreibung</a:t>
            </a:r>
            <a:endParaRPr lang="de-DE" dirty="0"/>
          </a:p>
        </p:txBody>
      </p:sp>
      <p:sp>
        <p:nvSpPr>
          <p:cNvPr id="3" name="Inhaltsplatzhalter 2"/>
          <p:cNvSpPr>
            <a:spLocks noGrp="1"/>
          </p:cNvSpPr>
          <p:nvPr>
            <p:ph idx="1"/>
          </p:nvPr>
        </p:nvSpPr>
        <p:spPr>
          <a:xfrm>
            <a:off x="928350" y="1659473"/>
            <a:ext cx="6335334" cy="4497903"/>
          </a:xfrm>
        </p:spPr>
        <p:txBody>
          <a:bodyPr>
            <a:normAutofit/>
          </a:bodyPr>
          <a:lstStyle/>
          <a:p>
            <a:r>
              <a:rPr lang="de-DE" dirty="0" smtClean="0"/>
              <a:t>3. Ebene: Die Eingangsszene, Ausgangsszene und die Raketenflugszene dienen der Übersicht. </a:t>
            </a:r>
            <a:br>
              <a:rPr lang="de-DE" dirty="0" smtClean="0"/>
            </a:br>
            <a:r>
              <a:rPr lang="de-DE" dirty="0" smtClean="0"/>
              <a:t>Beleuchtung: Mond als natürliche Lichtquelle, schwarzer Hintergrund</a:t>
            </a:r>
          </a:p>
          <a:p>
            <a:r>
              <a:rPr lang="de-DE" dirty="0" smtClean="0"/>
              <a:t>Sicht der Kamera: Auch in diesen Szenen ist der Mond für den Betrachter die einzige Lichtquelle, die die gesamte Einstellung ausleuchten muss.</a:t>
            </a:r>
          </a:p>
        </p:txBody>
      </p:sp>
      <p:pic>
        <p:nvPicPr>
          <p:cNvPr id="4" name="Grafik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8093" y="1524537"/>
            <a:ext cx="3592131" cy="2020574"/>
          </a:xfrm>
          <a:prstGeom prst="rect">
            <a:avLst/>
          </a:prstGeom>
        </p:spPr>
      </p:pic>
      <p:pic>
        <p:nvPicPr>
          <p:cNvPr id="5" name="Grafik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8094" y="3778519"/>
            <a:ext cx="3592131" cy="2020574"/>
          </a:xfrm>
          <a:prstGeom prst="rect">
            <a:avLst/>
          </a:prstGeom>
        </p:spPr>
      </p:pic>
      <p:sp>
        <p:nvSpPr>
          <p:cNvPr id="6" name="Textfeld 5"/>
          <p:cNvSpPr txBox="1"/>
          <p:nvPr/>
        </p:nvSpPr>
        <p:spPr>
          <a:xfrm>
            <a:off x="8184353" y="3512978"/>
            <a:ext cx="2319609" cy="307777"/>
          </a:xfrm>
          <a:prstGeom prst="rect">
            <a:avLst/>
          </a:prstGeom>
          <a:noFill/>
        </p:spPr>
        <p:txBody>
          <a:bodyPr wrap="none" rtlCol="0">
            <a:spAutoFit/>
          </a:bodyPr>
          <a:lstStyle/>
          <a:p>
            <a:r>
              <a:rPr lang="de-DE" sz="1400" dirty="0" smtClean="0"/>
              <a:t>Abb.: Intro, Lichtquelle Mond</a:t>
            </a:r>
            <a:endParaRPr lang="de-DE" sz="1400" dirty="0"/>
          </a:p>
        </p:txBody>
      </p:sp>
      <p:sp>
        <p:nvSpPr>
          <p:cNvPr id="7" name="Textfeld 6"/>
          <p:cNvSpPr txBox="1"/>
          <p:nvPr/>
        </p:nvSpPr>
        <p:spPr>
          <a:xfrm>
            <a:off x="8146649" y="5766960"/>
            <a:ext cx="2395015" cy="307777"/>
          </a:xfrm>
          <a:prstGeom prst="rect">
            <a:avLst/>
          </a:prstGeom>
          <a:noFill/>
        </p:spPr>
        <p:txBody>
          <a:bodyPr wrap="none" rtlCol="0">
            <a:spAutoFit/>
          </a:bodyPr>
          <a:lstStyle/>
          <a:p>
            <a:r>
              <a:rPr lang="de-DE" sz="1400" dirty="0" smtClean="0"/>
              <a:t>Abb.: </a:t>
            </a:r>
            <a:r>
              <a:rPr lang="de-DE" sz="1400" dirty="0" err="1" smtClean="0"/>
              <a:t>Outro</a:t>
            </a:r>
            <a:r>
              <a:rPr lang="de-DE" sz="1400" dirty="0" smtClean="0"/>
              <a:t>, Lichtquelle Mond</a:t>
            </a:r>
            <a:endParaRPr lang="de-DE" sz="1400" dirty="0"/>
          </a:p>
        </p:txBody>
      </p:sp>
      <p:sp>
        <p:nvSpPr>
          <p:cNvPr id="8" name="Datumsplatzhalter 7"/>
          <p:cNvSpPr>
            <a:spLocks noGrp="1"/>
          </p:cNvSpPr>
          <p:nvPr>
            <p:ph type="dt" sz="half" idx="10"/>
          </p:nvPr>
        </p:nvSpPr>
        <p:spPr/>
        <p:txBody>
          <a:bodyPr/>
          <a:lstStyle/>
          <a:p>
            <a:r>
              <a:rPr lang="de-DE" smtClean="0"/>
              <a:t>Gruppe 35</a:t>
            </a:r>
            <a:endParaRPr lang="de-DE"/>
          </a:p>
        </p:txBody>
      </p:sp>
      <p:sp>
        <p:nvSpPr>
          <p:cNvPr id="9" name="Fußzeilenplatzhalter 8"/>
          <p:cNvSpPr>
            <a:spLocks noGrp="1"/>
          </p:cNvSpPr>
          <p:nvPr>
            <p:ph type="ftr" sz="quarter" idx="11"/>
          </p:nvPr>
        </p:nvSpPr>
        <p:spPr/>
        <p:txBody>
          <a:bodyPr/>
          <a:lstStyle/>
          <a:p>
            <a:r>
              <a:rPr lang="de-DE" smtClean="0"/>
              <a:t>Die Mondtierchen</a:t>
            </a:r>
            <a:endParaRPr lang="de-DE"/>
          </a:p>
        </p:txBody>
      </p:sp>
      <p:sp>
        <p:nvSpPr>
          <p:cNvPr id="10" name="Foliennummernplatzhalter 9"/>
          <p:cNvSpPr>
            <a:spLocks noGrp="1"/>
          </p:cNvSpPr>
          <p:nvPr>
            <p:ph type="sldNum" sz="quarter" idx="12"/>
          </p:nvPr>
        </p:nvSpPr>
        <p:spPr/>
        <p:txBody>
          <a:bodyPr/>
          <a:lstStyle/>
          <a:p>
            <a:fld id="{0B395F10-FD01-467E-89EA-3CFCED377727}" type="slidenum">
              <a:rPr lang="de-DE" smtClean="0"/>
              <a:t>16</a:t>
            </a:fld>
            <a:endParaRPr lang="de-DE"/>
          </a:p>
        </p:txBody>
      </p:sp>
    </p:spTree>
    <p:extLst>
      <p:ext uri="{BB962C8B-B14F-4D97-AF65-F5344CB8AC3E}">
        <p14:creationId xmlns:p14="http://schemas.microsoft.com/office/powerpoint/2010/main" val="36408839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Beleuchtungsbeschreibung</a:t>
            </a:r>
            <a:endParaRPr lang="de-DE" dirty="0"/>
          </a:p>
        </p:txBody>
      </p:sp>
      <p:sp>
        <p:nvSpPr>
          <p:cNvPr id="3" name="Inhaltsplatzhalter 2"/>
          <p:cNvSpPr>
            <a:spLocks noGrp="1"/>
          </p:cNvSpPr>
          <p:nvPr>
            <p:ph idx="1"/>
          </p:nvPr>
        </p:nvSpPr>
        <p:spPr>
          <a:xfrm>
            <a:off x="838200" y="1568773"/>
            <a:ext cx="7661856" cy="4575176"/>
          </a:xfrm>
        </p:spPr>
        <p:txBody>
          <a:bodyPr>
            <a:normAutofit fontScale="92500" lnSpcReduction="10000"/>
          </a:bodyPr>
          <a:lstStyle/>
          <a:p>
            <a:r>
              <a:rPr lang="de-DE" dirty="0" smtClean="0"/>
              <a:t>Sicht des Entwicklers: Die logische Entwicklung der Geschichte gibt bereits die Auskunft, dass das Geschehen sehr dunkel ist. In allen anderen Szenen gibt es einen Untergrund, der das Licht auffangen kann, wohingegen sich diese drei Einstellungen im Universum befinden. Hier stellt der schwarze Hintergrund eine große Herausforderung dar, denn der Betrachter sollte einerseits in die richtige Atmosphäre versetzt werden und andererseits noch die Szenen erkennen können. Dafür ist geschicktes Umgehen mit weiteren Emission-Planes gefragt: Es wurden 3 Planes oberhalb des Mondes eingefügt, damit der Schattenwurf auf der Erde realistisch bleibt. </a:t>
            </a:r>
            <a:endParaRPr lang="de-DE" dirty="0"/>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4496" y="1827245"/>
            <a:ext cx="2489544" cy="3333750"/>
          </a:xfrm>
          <a:prstGeom prst="rect">
            <a:avLst/>
          </a:prstGeom>
        </p:spPr>
      </p:pic>
      <p:sp>
        <p:nvSpPr>
          <p:cNvPr id="5" name="Textfeld 4"/>
          <p:cNvSpPr txBox="1"/>
          <p:nvPr/>
        </p:nvSpPr>
        <p:spPr>
          <a:xfrm>
            <a:off x="8617529" y="5160995"/>
            <a:ext cx="2403478" cy="307777"/>
          </a:xfrm>
          <a:prstGeom prst="rect">
            <a:avLst/>
          </a:prstGeom>
          <a:noFill/>
        </p:spPr>
        <p:txBody>
          <a:bodyPr wrap="none" rtlCol="0">
            <a:spAutoFit/>
          </a:bodyPr>
          <a:lstStyle/>
          <a:p>
            <a:r>
              <a:rPr lang="de-DE" sz="1400" dirty="0" smtClean="0"/>
              <a:t>Abb.: Emission-Planes im Intro</a:t>
            </a:r>
            <a:endParaRPr lang="de-DE" sz="1400" dirty="0"/>
          </a:p>
        </p:txBody>
      </p:sp>
      <p:sp>
        <p:nvSpPr>
          <p:cNvPr id="6" name="Datumsplatzhalter 5"/>
          <p:cNvSpPr>
            <a:spLocks noGrp="1"/>
          </p:cNvSpPr>
          <p:nvPr>
            <p:ph type="dt" sz="half" idx="10"/>
          </p:nvPr>
        </p:nvSpPr>
        <p:spPr/>
        <p:txBody>
          <a:bodyPr/>
          <a:lstStyle/>
          <a:p>
            <a:r>
              <a:rPr lang="de-DE" smtClean="0"/>
              <a:t>Gruppe 35</a:t>
            </a:r>
            <a:endParaRPr lang="de-DE"/>
          </a:p>
        </p:txBody>
      </p:sp>
      <p:sp>
        <p:nvSpPr>
          <p:cNvPr id="7" name="Fußzeilenplatzhalter 6"/>
          <p:cNvSpPr>
            <a:spLocks noGrp="1"/>
          </p:cNvSpPr>
          <p:nvPr>
            <p:ph type="ftr" sz="quarter" idx="11"/>
          </p:nvPr>
        </p:nvSpPr>
        <p:spPr/>
        <p:txBody>
          <a:bodyPr/>
          <a:lstStyle/>
          <a:p>
            <a:r>
              <a:rPr lang="de-DE" smtClean="0"/>
              <a:t>Die Mondtierchen</a:t>
            </a:r>
            <a:endParaRPr lang="de-DE"/>
          </a:p>
        </p:txBody>
      </p:sp>
      <p:sp>
        <p:nvSpPr>
          <p:cNvPr id="8" name="Foliennummernplatzhalter 7"/>
          <p:cNvSpPr>
            <a:spLocks noGrp="1"/>
          </p:cNvSpPr>
          <p:nvPr>
            <p:ph type="sldNum" sz="quarter" idx="12"/>
          </p:nvPr>
        </p:nvSpPr>
        <p:spPr/>
        <p:txBody>
          <a:bodyPr/>
          <a:lstStyle/>
          <a:p>
            <a:fld id="{0B395F10-FD01-467E-89EA-3CFCED377727}" type="slidenum">
              <a:rPr lang="de-DE" smtClean="0"/>
              <a:t>17</a:t>
            </a:fld>
            <a:endParaRPr lang="de-DE"/>
          </a:p>
        </p:txBody>
      </p:sp>
    </p:spTree>
    <p:extLst>
      <p:ext uri="{BB962C8B-B14F-4D97-AF65-F5344CB8AC3E}">
        <p14:creationId xmlns:p14="http://schemas.microsoft.com/office/powerpoint/2010/main" val="30113896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Herausforderungen</a:t>
            </a:r>
            <a:endParaRPr lang="de-DE" dirty="0"/>
          </a:p>
        </p:txBody>
      </p:sp>
      <p:sp>
        <p:nvSpPr>
          <p:cNvPr id="3" name="Inhaltsplatzhalter 2"/>
          <p:cNvSpPr>
            <a:spLocks noGrp="1"/>
          </p:cNvSpPr>
          <p:nvPr>
            <p:ph idx="1"/>
          </p:nvPr>
        </p:nvSpPr>
        <p:spPr>
          <a:xfrm>
            <a:off x="838199" y="2292439"/>
            <a:ext cx="7494431" cy="3374265"/>
          </a:xfrm>
        </p:spPr>
        <p:txBody>
          <a:bodyPr>
            <a:normAutofit/>
          </a:bodyPr>
          <a:lstStyle/>
          <a:p>
            <a:r>
              <a:rPr lang="de-DE" dirty="0" smtClean="0"/>
              <a:t>Auflösung der Bilder:</a:t>
            </a:r>
            <a:br>
              <a:rPr lang="de-DE" dirty="0" smtClean="0"/>
            </a:br>
            <a:r>
              <a:rPr lang="de-DE" dirty="0" smtClean="0"/>
              <a:t>Durch überwiegende Dunkelheit der Szenen entstand vermehrt ein Rauschen in der Auflösung. Dies war besonders in den Schattenbereichen auszumachen und stellte an einigen Rechnern ein größeres Problem dar.</a:t>
            </a:r>
          </a:p>
          <a:p>
            <a:pPr marL="0" indent="0">
              <a:buNone/>
            </a:pPr>
            <a:endParaRPr lang="de-DE" dirty="0"/>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18</a:t>
            </a:fld>
            <a:endParaRPr lang="de-DE"/>
          </a:p>
        </p:txBody>
      </p:sp>
      <p:pic>
        <p:nvPicPr>
          <p:cNvPr id="7" name="Grafik 6"/>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71575" t="13658" r="-640" b="-3571"/>
          <a:stretch/>
        </p:blipFill>
        <p:spPr>
          <a:xfrm>
            <a:off x="8610600" y="1613241"/>
            <a:ext cx="2472026" cy="4301543"/>
          </a:xfrm>
          <a:prstGeom prst="rect">
            <a:avLst/>
          </a:prstGeom>
        </p:spPr>
      </p:pic>
      <p:sp>
        <p:nvSpPr>
          <p:cNvPr id="8" name="Textfeld 7"/>
          <p:cNvSpPr txBox="1"/>
          <p:nvPr/>
        </p:nvSpPr>
        <p:spPr>
          <a:xfrm>
            <a:off x="8570462" y="5760895"/>
            <a:ext cx="2552302" cy="307777"/>
          </a:xfrm>
          <a:prstGeom prst="rect">
            <a:avLst/>
          </a:prstGeom>
          <a:noFill/>
        </p:spPr>
        <p:txBody>
          <a:bodyPr wrap="none" rtlCol="0">
            <a:spAutoFit/>
          </a:bodyPr>
          <a:lstStyle/>
          <a:p>
            <a:r>
              <a:rPr lang="de-DE" sz="1400" dirty="0" smtClean="0"/>
              <a:t>Abb.: Rauschen in der Auflösung</a:t>
            </a:r>
            <a:endParaRPr lang="de-DE" sz="1400" dirty="0"/>
          </a:p>
        </p:txBody>
      </p:sp>
    </p:spTree>
    <p:extLst>
      <p:ext uri="{BB962C8B-B14F-4D97-AF65-F5344CB8AC3E}">
        <p14:creationId xmlns:p14="http://schemas.microsoft.com/office/powerpoint/2010/main" val="27619966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Herausforderungen</a:t>
            </a:r>
            <a:endParaRPr lang="de-DE" dirty="0"/>
          </a:p>
        </p:txBody>
      </p:sp>
      <p:sp>
        <p:nvSpPr>
          <p:cNvPr id="3" name="Inhaltsplatzhalter 2"/>
          <p:cNvSpPr>
            <a:spLocks noGrp="1"/>
          </p:cNvSpPr>
          <p:nvPr>
            <p:ph idx="1"/>
          </p:nvPr>
        </p:nvSpPr>
        <p:spPr>
          <a:xfrm>
            <a:off x="838200" y="1825625"/>
            <a:ext cx="10515600" cy="2076674"/>
          </a:xfrm>
        </p:spPr>
        <p:txBody>
          <a:bodyPr>
            <a:normAutofit lnSpcReduction="10000"/>
          </a:bodyPr>
          <a:lstStyle/>
          <a:p>
            <a:pPr marL="0" indent="0">
              <a:buNone/>
            </a:pPr>
            <a:r>
              <a:rPr lang="de-DE" dirty="0" smtClean="0">
                <a:sym typeface="Wingdings" panose="05000000000000000000" pitchFamily="2" charset="2"/>
              </a:rPr>
              <a:t>Auflösung der Bilder</a:t>
            </a:r>
          </a:p>
          <a:p>
            <a:pPr marL="0" indent="0">
              <a:buNone/>
            </a:pPr>
            <a:r>
              <a:rPr lang="de-DE" dirty="0" smtClean="0">
                <a:sym typeface="Wingdings" panose="05000000000000000000" pitchFamily="2" charset="2"/>
              </a:rPr>
              <a:t> </a:t>
            </a:r>
            <a:r>
              <a:rPr lang="de-DE" dirty="0">
                <a:sym typeface="Wingdings" panose="05000000000000000000" pitchFamily="2" charset="2"/>
              </a:rPr>
              <a:t>Allgemeine Lösung: Die Anzahl der Samples beim Rendern muss erhöht werden, damit die Qualität proportional steigt. Jedoch war hierbei teilweise keine Verbesserung zu sehen, was anscheinend durch den jeweiligen Rechner begründet war.</a:t>
            </a:r>
            <a:endParaRPr lang="de-DE" dirty="0"/>
          </a:p>
          <a:p>
            <a:endParaRPr lang="de-DE" dirty="0"/>
          </a:p>
        </p:txBody>
      </p:sp>
      <p:sp>
        <p:nvSpPr>
          <p:cNvPr id="4" name="Inhaltsplatzhalter 2"/>
          <p:cNvSpPr txBox="1">
            <a:spLocks/>
          </p:cNvSpPr>
          <p:nvPr/>
        </p:nvSpPr>
        <p:spPr>
          <a:xfrm>
            <a:off x="1676400" y="4631074"/>
            <a:ext cx="10515600" cy="1716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smtClean="0">
                <a:solidFill>
                  <a:srgbClr val="FF0000"/>
                </a:solidFill>
                <a:sym typeface="Wingdings" panose="05000000000000000000" pitchFamily="2" charset="2"/>
              </a:rPr>
              <a:t>Bild Marieke: links niedrige Samples, rechts hohe Samples</a:t>
            </a:r>
            <a:endParaRPr lang="de-DE" dirty="0" smtClean="0">
              <a:solidFill>
                <a:srgbClr val="FF0000"/>
              </a:solidFill>
            </a:endParaRPr>
          </a:p>
          <a:p>
            <a:endParaRPr lang="de-DE" dirty="0"/>
          </a:p>
        </p:txBody>
      </p:sp>
      <p:sp>
        <p:nvSpPr>
          <p:cNvPr id="5" name="Datumsplatzhalter 4"/>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19</a:t>
            </a:fld>
            <a:endParaRPr lang="de-DE"/>
          </a:p>
        </p:txBody>
      </p:sp>
    </p:spTree>
    <p:extLst>
      <p:ext uri="{BB962C8B-B14F-4D97-AF65-F5344CB8AC3E}">
        <p14:creationId xmlns:p14="http://schemas.microsoft.com/office/powerpoint/2010/main" val="36282118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Gliederung</a:t>
            </a:r>
            <a:endParaRPr lang="de-DE" dirty="0"/>
          </a:p>
        </p:txBody>
      </p:sp>
      <p:sp>
        <p:nvSpPr>
          <p:cNvPr id="3" name="Inhaltsplatzhalter 2"/>
          <p:cNvSpPr>
            <a:spLocks noGrp="1"/>
          </p:cNvSpPr>
          <p:nvPr>
            <p:ph idx="1"/>
          </p:nvPr>
        </p:nvSpPr>
        <p:spPr>
          <a:xfrm>
            <a:off x="838200" y="1665287"/>
            <a:ext cx="10515600" cy="4351338"/>
          </a:xfrm>
        </p:spPr>
        <p:txBody>
          <a:bodyPr/>
          <a:lstStyle/>
          <a:p>
            <a:r>
              <a:rPr lang="de-DE" dirty="0" smtClean="0"/>
              <a:t>Story</a:t>
            </a:r>
          </a:p>
          <a:p>
            <a:r>
              <a:rPr lang="de-DE" dirty="0" smtClean="0"/>
              <a:t>Finale Animation</a:t>
            </a:r>
          </a:p>
          <a:p>
            <a:r>
              <a:rPr lang="de-DE" dirty="0" smtClean="0"/>
              <a:t>Vergleich Storyboard – Szenenbilder</a:t>
            </a:r>
          </a:p>
          <a:p>
            <a:r>
              <a:rPr lang="de-DE" dirty="0" smtClean="0"/>
              <a:t>Beleuchtungsbeschreibung</a:t>
            </a:r>
          </a:p>
          <a:p>
            <a:r>
              <a:rPr lang="de-DE" dirty="0" smtClean="0"/>
              <a:t>Herausforderungen</a:t>
            </a:r>
          </a:p>
          <a:p>
            <a:r>
              <a:rPr lang="de-DE" dirty="0" smtClean="0"/>
              <a:t>Zeitplanung – Zeitverlauf</a:t>
            </a:r>
          </a:p>
          <a:p>
            <a:r>
              <a:rPr lang="de-DE" dirty="0" err="1" smtClean="0"/>
              <a:t>Lessons</a:t>
            </a:r>
            <a:r>
              <a:rPr lang="de-DE" dirty="0" smtClean="0"/>
              <a:t> </a:t>
            </a:r>
            <a:r>
              <a:rPr lang="de-DE" dirty="0" err="1" smtClean="0"/>
              <a:t>Learned</a:t>
            </a:r>
            <a:endParaRPr lang="de-DE" dirty="0" smtClean="0"/>
          </a:p>
          <a:p>
            <a:r>
              <a:rPr lang="de-DE" dirty="0" smtClean="0"/>
              <a:t>Anhang</a:t>
            </a:r>
          </a:p>
          <a:p>
            <a:endParaRPr lang="de-DE" dirty="0" smtClean="0"/>
          </a:p>
          <a:p>
            <a:endParaRPr lang="de-DE" dirty="0"/>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2</a:t>
            </a:fld>
            <a:endParaRPr lang="de-DE"/>
          </a:p>
        </p:txBody>
      </p:sp>
    </p:spTree>
    <p:extLst>
      <p:ext uri="{BB962C8B-B14F-4D97-AF65-F5344CB8AC3E}">
        <p14:creationId xmlns:p14="http://schemas.microsoft.com/office/powerpoint/2010/main" val="32347752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Herausforderungen</a:t>
            </a:r>
            <a:endParaRPr lang="de-DE" dirty="0"/>
          </a:p>
        </p:txBody>
      </p:sp>
      <p:sp>
        <p:nvSpPr>
          <p:cNvPr id="3" name="Inhaltsplatzhalter 2"/>
          <p:cNvSpPr>
            <a:spLocks noGrp="1"/>
          </p:cNvSpPr>
          <p:nvPr>
            <p:ph idx="1"/>
          </p:nvPr>
        </p:nvSpPr>
        <p:spPr/>
        <p:txBody>
          <a:bodyPr/>
          <a:lstStyle/>
          <a:p>
            <a:pPr marL="0" indent="0">
              <a:buNone/>
            </a:pPr>
            <a:r>
              <a:rPr lang="de-DE" dirty="0" smtClean="0"/>
              <a:t>Auflösung der Bilder</a:t>
            </a:r>
          </a:p>
          <a:p>
            <a:pPr marL="0" indent="0">
              <a:buNone/>
            </a:pPr>
            <a:r>
              <a:rPr lang="de-DE" dirty="0" smtClean="0">
                <a:sym typeface="Wingdings" panose="05000000000000000000" pitchFamily="2" charset="2"/>
              </a:rPr>
              <a:t> Zweite mögliche Lösung: Die Intensität/ Größe der Lichtquellen in den Szenen vergrößern und am besten eine Dreipunktbeleuchtung einfügen. </a:t>
            </a:r>
            <a:endParaRPr lang="de-DE" dirty="0"/>
          </a:p>
        </p:txBody>
      </p:sp>
      <p:sp>
        <p:nvSpPr>
          <p:cNvPr id="4" name="Inhaltsplatzhalter 2"/>
          <p:cNvSpPr txBox="1">
            <a:spLocks/>
          </p:cNvSpPr>
          <p:nvPr/>
        </p:nvSpPr>
        <p:spPr>
          <a:xfrm>
            <a:off x="1547612" y="4595835"/>
            <a:ext cx="10515600" cy="1716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smtClean="0">
                <a:solidFill>
                  <a:srgbClr val="FF0000"/>
                </a:solidFill>
                <a:sym typeface="Wingdings" panose="05000000000000000000" pitchFamily="2" charset="2"/>
              </a:rPr>
              <a:t>Bild Marieke: links eine Lichtquelle, rechts drei</a:t>
            </a:r>
            <a:endParaRPr lang="de-DE" dirty="0" smtClean="0">
              <a:solidFill>
                <a:srgbClr val="FF0000"/>
              </a:solidFill>
            </a:endParaRPr>
          </a:p>
          <a:p>
            <a:endParaRPr lang="de-DE" dirty="0"/>
          </a:p>
        </p:txBody>
      </p:sp>
      <p:sp>
        <p:nvSpPr>
          <p:cNvPr id="5" name="Datumsplatzhalter 4"/>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20</a:t>
            </a:fld>
            <a:endParaRPr lang="de-DE"/>
          </a:p>
        </p:txBody>
      </p:sp>
    </p:spTree>
    <p:extLst>
      <p:ext uri="{BB962C8B-B14F-4D97-AF65-F5344CB8AC3E}">
        <p14:creationId xmlns:p14="http://schemas.microsoft.com/office/powerpoint/2010/main" val="3548729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Herausforderungen</a:t>
            </a:r>
            <a:endParaRPr lang="de-DE" dirty="0"/>
          </a:p>
        </p:txBody>
      </p:sp>
      <p:sp>
        <p:nvSpPr>
          <p:cNvPr id="3" name="Inhaltsplatzhalter 2"/>
          <p:cNvSpPr>
            <a:spLocks noGrp="1"/>
          </p:cNvSpPr>
          <p:nvPr>
            <p:ph idx="1"/>
          </p:nvPr>
        </p:nvSpPr>
        <p:spPr>
          <a:xfrm>
            <a:off x="838200" y="1825625"/>
            <a:ext cx="10515600" cy="1857733"/>
          </a:xfrm>
        </p:spPr>
        <p:txBody>
          <a:bodyPr/>
          <a:lstStyle/>
          <a:p>
            <a:r>
              <a:rPr lang="de-DE" dirty="0" smtClean="0"/>
              <a:t>Verlinkungen der Objekte</a:t>
            </a:r>
            <a:br>
              <a:rPr lang="de-DE" dirty="0" smtClean="0"/>
            </a:br>
            <a:r>
              <a:rPr lang="de-DE" dirty="0" smtClean="0"/>
              <a:t>Die Verlinkungen der Objekte befanden sich zwar an ihrem Platz, was durch den vorhandenen 3D-Manipulator erkennbar war, allerdings waren sie nicht sichtbar, um damit arbeiten zu können.</a:t>
            </a:r>
            <a:endParaRPr lang="de-DE" dirty="0"/>
          </a:p>
        </p:txBody>
      </p:sp>
      <p:sp>
        <p:nvSpPr>
          <p:cNvPr id="4" name="Inhaltsplatzhalter 2"/>
          <p:cNvSpPr txBox="1">
            <a:spLocks/>
          </p:cNvSpPr>
          <p:nvPr/>
        </p:nvSpPr>
        <p:spPr>
          <a:xfrm>
            <a:off x="1676400" y="4631074"/>
            <a:ext cx="10515600" cy="1716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dirty="0" smtClean="0">
                <a:solidFill>
                  <a:srgbClr val="FF0000"/>
                </a:solidFill>
                <a:sym typeface="Wingdings" panose="05000000000000000000" pitchFamily="2" charset="2"/>
              </a:rPr>
              <a:t>Bild Marieke: nichtvorhandene </a:t>
            </a:r>
            <a:r>
              <a:rPr lang="de-DE" dirty="0" err="1" smtClean="0">
                <a:solidFill>
                  <a:srgbClr val="FF0000"/>
                </a:solidFill>
                <a:sym typeface="Wingdings" panose="05000000000000000000" pitchFamily="2" charset="2"/>
              </a:rPr>
              <a:t>objekte</a:t>
            </a:r>
            <a:endParaRPr lang="de-DE" dirty="0" smtClean="0">
              <a:solidFill>
                <a:srgbClr val="FF0000"/>
              </a:solidFill>
            </a:endParaRPr>
          </a:p>
          <a:p>
            <a:endParaRPr lang="de-DE" dirty="0"/>
          </a:p>
        </p:txBody>
      </p:sp>
      <p:sp>
        <p:nvSpPr>
          <p:cNvPr id="5" name="Datumsplatzhalter 4"/>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21</a:t>
            </a:fld>
            <a:endParaRPr lang="de-DE"/>
          </a:p>
        </p:txBody>
      </p:sp>
    </p:spTree>
    <p:extLst>
      <p:ext uri="{BB962C8B-B14F-4D97-AF65-F5344CB8AC3E}">
        <p14:creationId xmlns:p14="http://schemas.microsoft.com/office/powerpoint/2010/main" val="28282485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Herausforderungen</a:t>
            </a:r>
            <a:endParaRPr lang="de-DE" dirty="0"/>
          </a:p>
        </p:txBody>
      </p:sp>
      <p:sp>
        <p:nvSpPr>
          <p:cNvPr id="3" name="Inhaltsplatzhalter 2"/>
          <p:cNvSpPr>
            <a:spLocks noGrp="1"/>
          </p:cNvSpPr>
          <p:nvPr>
            <p:ph idx="1"/>
          </p:nvPr>
        </p:nvSpPr>
        <p:spPr>
          <a:xfrm>
            <a:off x="838200" y="1665287"/>
            <a:ext cx="10515600" cy="4351338"/>
          </a:xfrm>
        </p:spPr>
        <p:txBody>
          <a:bodyPr/>
          <a:lstStyle/>
          <a:p>
            <a:r>
              <a:rPr lang="de-DE" dirty="0" smtClean="0"/>
              <a:t>Texturen </a:t>
            </a:r>
            <a:r>
              <a:rPr lang="de-DE" dirty="0" smtClean="0"/>
              <a:t>des Hauses</a:t>
            </a:r>
            <a:br>
              <a:rPr lang="de-DE" dirty="0" smtClean="0"/>
            </a:br>
            <a:r>
              <a:rPr lang="de-DE" dirty="0" smtClean="0"/>
              <a:t>Das zuvor im Ganzen modellierte Haus musste nun bei der Texturierung wiederum in einzelne Teile separiert werden. Es musste zwischen Fenstern, Dach, Tür, Treppe und Hauswand unterschieden werden. Zudem mussten alle Einzelteile so aus ihrer UV-</a:t>
            </a:r>
            <a:r>
              <a:rPr lang="de-DE" dirty="0" err="1" smtClean="0"/>
              <a:t>Map</a:t>
            </a:r>
            <a:r>
              <a:rPr lang="de-DE" dirty="0" smtClean="0"/>
              <a:t> entpackt werden, dass keine Textur verzerrt wird.</a:t>
            </a:r>
          </a:p>
          <a:p>
            <a:pPr marL="0" indent="0">
              <a:buNone/>
            </a:pPr>
            <a:r>
              <a:rPr lang="de-DE" dirty="0" smtClean="0">
                <a:sym typeface="Wingdings" panose="05000000000000000000" pitchFamily="2" charset="2"/>
              </a:rPr>
              <a:t> Das Haus wurde anstatt mit Texturen mit </a:t>
            </a:r>
            <a:r>
              <a:rPr lang="de-DE" dirty="0" smtClean="0">
                <a:sym typeface="Wingdings" panose="05000000000000000000" pitchFamily="2" charset="2"/>
              </a:rPr>
              <a:t>unterschiedlichen</a:t>
            </a:r>
            <a:br>
              <a:rPr lang="de-DE" dirty="0" smtClean="0">
                <a:sym typeface="Wingdings" panose="05000000000000000000" pitchFamily="2" charset="2"/>
              </a:rPr>
            </a:br>
            <a:r>
              <a:rPr lang="de-DE" dirty="0" smtClean="0">
                <a:sym typeface="Wingdings" panose="05000000000000000000" pitchFamily="2" charset="2"/>
              </a:rPr>
              <a:t>Materialfarben </a:t>
            </a:r>
            <a:r>
              <a:rPr lang="de-DE" dirty="0" smtClean="0">
                <a:sym typeface="Wingdings" panose="05000000000000000000" pitchFamily="2" charset="2"/>
              </a:rPr>
              <a:t>gestaltet</a:t>
            </a:r>
            <a:endParaRPr lang="de-DE" dirty="0"/>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22</a:t>
            </a:fld>
            <a:endParaRPr lang="de-DE"/>
          </a:p>
        </p:txBody>
      </p:sp>
    </p:spTree>
    <p:extLst>
      <p:ext uri="{BB962C8B-B14F-4D97-AF65-F5344CB8AC3E}">
        <p14:creationId xmlns:p14="http://schemas.microsoft.com/office/powerpoint/2010/main" val="273994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Herausforderungen</a:t>
            </a:r>
            <a:endParaRPr lang="de-DE" dirty="0"/>
          </a:p>
        </p:txBody>
      </p:sp>
      <p:sp>
        <p:nvSpPr>
          <p:cNvPr id="3" name="Inhaltsplatzhalter 2"/>
          <p:cNvSpPr>
            <a:spLocks noGrp="1"/>
          </p:cNvSpPr>
          <p:nvPr>
            <p:ph idx="1"/>
          </p:nvPr>
        </p:nvSpPr>
        <p:spPr>
          <a:xfrm>
            <a:off x="838200" y="1518768"/>
            <a:ext cx="10515600" cy="4644377"/>
          </a:xfrm>
        </p:spPr>
        <p:txBody>
          <a:bodyPr>
            <a:normAutofit fontScale="92500" lnSpcReduction="10000"/>
          </a:bodyPr>
          <a:lstStyle/>
          <a:p>
            <a:r>
              <a:rPr lang="de-DE" dirty="0"/>
              <a:t>Entwicklung des </a:t>
            </a:r>
            <a:r>
              <a:rPr lang="de-DE" dirty="0" smtClean="0"/>
              <a:t>Feuers</a:t>
            </a:r>
            <a:br>
              <a:rPr lang="de-DE" dirty="0" smtClean="0"/>
            </a:br>
            <a:r>
              <a:rPr lang="de-DE" dirty="0"/>
              <a:t>Blender verfügt von Haus aus über einen Quick Smoke Effekt. </a:t>
            </a:r>
            <a:r>
              <a:rPr lang="de-DE" dirty="0" smtClean="0"/>
              <a:t>Dadurch lassen </a:t>
            </a:r>
            <a:r>
              <a:rPr lang="de-DE" dirty="0"/>
              <a:t>sich auf einfache Art und Weise Feuereffekte in Videos einbauen. Die Problematik lag jedoch oftmals darin, dass nach Abspeichern und späterem Öffnen der </a:t>
            </a:r>
            <a:r>
              <a:rPr lang="de-DE" dirty="0" err="1" smtClean="0"/>
              <a:t>Blenderdatei</a:t>
            </a:r>
            <a:r>
              <a:rPr lang="de-DE" dirty="0"/>
              <a:t>, der Feuereffekt nicht mehr abspielbar ist. Die Folge dessen war ein stetiger Neueinbau des gewünschten Feuereffekts. </a:t>
            </a:r>
            <a:r>
              <a:rPr lang="de-DE" dirty="0" smtClean="0"/>
              <a:t/>
            </a:r>
            <a:br>
              <a:rPr lang="de-DE" dirty="0" smtClean="0"/>
            </a:br>
            <a:r>
              <a:rPr lang="de-DE" dirty="0" smtClean="0"/>
              <a:t>Zudem </a:t>
            </a:r>
            <a:r>
              <a:rPr lang="de-DE" dirty="0"/>
              <a:t>war darauf zu achten, das Feuer </a:t>
            </a:r>
            <a:r>
              <a:rPr lang="de-DE" dirty="0" smtClean="0"/>
              <a:t>je nach Austrittswinkel (aus </a:t>
            </a:r>
            <a:r>
              <a:rPr lang="de-DE" dirty="0"/>
              <a:t>der Düse der Rakete) natürlich entflammen zu lassen. Um </a:t>
            </a:r>
            <a:r>
              <a:rPr lang="de-DE" dirty="0" smtClean="0"/>
              <a:t>dies zu </a:t>
            </a:r>
            <a:r>
              <a:rPr lang="de-DE" dirty="0"/>
              <a:t>gewährleisten war die richtige Positionierung </a:t>
            </a:r>
            <a:r>
              <a:rPr lang="de-DE" dirty="0" smtClean="0"/>
              <a:t>des Feuers sehr wichtig, </a:t>
            </a:r>
            <a:r>
              <a:rPr lang="de-DE" dirty="0"/>
              <a:t>was sich bei </a:t>
            </a:r>
            <a:r>
              <a:rPr lang="de-DE" dirty="0" smtClean="0"/>
              <a:t>stets </a:t>
            </a:r>
            <a:r>
              <a:rPr lang="de-DE" dirty="0"/>
              <a:t>veränderten Neigungswinkel der </a:t>
            </a:r>
            <a:r>
              <a:rPr lang="de-DE" dirty="0" smtClean="0"/>
              <a:t>Rakete </a:t>
            </a:r>
            <a:r>
              <a:rPr lang="de-DE" dirty="0"/>
              <a:t>als schwierig gestaltete. Oftmals saß somit das Feuer nicht passgenau auf der austretenden Düse auf, was eine mehrmalige nachträgliche Korrektur erforderte.</a:t>
            </a:r>
            <a:endParaRPr lang="de-DE" dirty="0"/>
          </a:p>
          <a:p>
            <a:endParaRPr lang="de-DE" dirty="0"/>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23</a:t>
            </a:fld>
            <a:endParaRPr lang="de-DE"/>
          </a:p>
        </p:txBody>
      </p:sp>
    </p:spTree>
    <p:extLst>
      <p:ext uri="{BB962C8B-B14F-4D97-AF65-F5344CB8AC3E}">
        <p14:creationId xmlns:p14="http://schemas.microsoft.com/office/powerpoint/2010/main" val="21461986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Herausforderungen</a:t>
            </a:r>
            <a:endParaRPr lang="de-DE" dirty="0"/>
          </a:p>
        </p:txBody>
      </p:sp>
      <p:sp>
        <p:nvSpPr>
          <p:cNvPr id="3" name="Inhaltsplatzhalter 2"/>
          <p:cNvSpPr>
            <a:spLocks noGrp="1"/>
          </p:cNvSpPr>
          <p:nvPr>
            <p:ph idx="1"/>
          </p:nvPr>
        </p:nvSpPr>
        <p:spPr/>
        <p:txBody>
          <a:bodyPr/>
          <a:lstStyle/>
          <a:p>
            <a:r>
              <a:rPr lang="de-DE" dirty="0" smtClean="0"/>
              <a:t>Angemessene Beleuchtung</a:t>
            </a:r>
            <a:br>
              <a:rPr lang="de-DE" dirty="0" smtClean="0"/>
            </a:br>
            <a:r>
              <a:rPr lang="de-DE" dirty="0" smtClean="0"/>
              <a:t>Da die Umstände der Story es verlangen, herrscht in den Szenen eine Grunddunkelheit, die durch den schwarzen Hintergrund hervorgerufen wird. Der Mond als eigentlich einzige Lichtquelle reicht nun nicht, um die Szene für den Betrachter gut auszuleuchten.</a:t>
            </a:r>
          </a:p>
          <a:p>
            <a:pPr marL="0" indent="0">
              <a:buNone/>
            </a:pPr>
            <a:r>
              <a:rPr lang="de-DE" dirty="0" smtClean="0">
                <a:sym typeface="Wingdings" panose="05000000000000000000" pitchFamily="2" charset="2"/>
              </a:rPr>
              <a:t> Weitere Emission-Planes sind erforderlich, um eine gute Atmosphäre und ein realistisches Lichtverhältnis herzustellen.</a:t>
            </a:r>
            <a:endParaRPr lang="de-DE" dirty="0"/>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24</a:t>
            </a:fld>
            <a:endParaRPr lang="de-DE"/>
          </a:p>
        </p:txBody>
      </p:sp>
    </p:spTree>
    <p:extLst>
      <p:ext uri="{BB962C8B-B14F-4D97-AF65-F5344CB8AC3E}">
        <p14:creationId xmlns:p14="http://schemas.microsoft.com/office/powerpoint/2010/main" val="33458954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100817"/>
            <a:ext cx="10515600" cy="1325563"/>
          </a:xfrm>
        </p:spPr>
        <p:txBody>
          <a:bodyPr/>
          <a:lstStyle/>
          <a:p>
            <a:pPr algn="ctr"/>
            <a:r>
              <a:rPr lang="de-DE" dirty="0" smtClean="0"/>
              <a:t>Zeitplanung</a:t>
            </a:r>
            <a:endParaRPr lang="de-DE" dirty="0"/>
          </a:p>
        </p:txBody>
      </p:sp>
      <p:graphicFrame>
        <p:nvGraphicFramePr>
          <p:cNvPr id="5" name="Inhaltsplatzhalter 4"/>
          <p:cNvGraphicFramePr>
            <a:graphicFrameLocks noGrp="1"/>
          </p:cNvGraphicFramePr>
          <p:nvPr>
            <p:ph idx="1"/>
            <p:extLst>
              <p:ext uri="{D42A27DB-BD31-4B8C-83A1-F6EECF244321}">
                <p14:modId xmlns:p14="http://schemas.microsoft.com/office/powerpoint/2010/main" val="3124473270"/>
              </p:ext>
            </p:extLst>
          </p:nvPr>
        </p:nvGraphicFramePr>
        <p:xfrm>
          <a:off x="838200" y="1220318"/>
          <a:ext cx="10515600" cy="5125720"/>
        </p:xfrm>
        <a:graphic>
          <a:graphicData uri="http://schemas.openxmlformats.org/drawingml/2006/table">
            <a:tbl>
              <a:tblPr firstRow="1" bandRow="1">
                <a:tableStyleId>{5C22544A-7EE6-4342-B048-85BDC9FD1C3A}</a:tableStyleId>
              </a:tblPr>
              <a:tblGrid>
                <a:gridCol w="2059546"/>
                <a:gridCol w="2833353"/>
                <a:gridCol w="2730321"/>
                <a:gridCol w="2892380"/>
              </a:tblGrid>
              <a:tr h="370840">
                <a:tc>
                  <a:txBody>
                    <a:bodyPr/>
                    <a:lstStyle/>
                    <a:p>
                      <a:endParaRPr lang="de-DE" sz="1600" dirty="0"/>
                    </a:p>
                  </a:txBody>
                  <a:tcPr/>
                </a:tc>
                <a:tc>
                  <a:txBody>
                    <a:bodyPr/>
                    <a:lstStyle/>
                    <a:p>
                      <a:r>
                        <a:rPr lang="de-DE" sz="1600" dirty="0" smtClean="0"/>
                        <a:t>Mauritius</a:t>
                      </a:r>
                      <a:endParaRPr lang="de-DE" sz="1600" dirty="0"/>
                    </a:p>
                  </a:txBody>
                  <a:tcPr/>
                </a:tc>
                <a:tc>
                  <a:txBody>
                    <a:bodyPr/>
                    <a:lstStyle/>
                    <a:p>
                      <a:r>
                        <a:rPr lang="de-DE" sz="1600" dirty="0" smtClean="0"/>
                        <a:t>Marieke</a:t>
                      </a:r>
                      <a:endParaRPr lang="de-DE" sz="1600" dirty="0"/>
                    </a:p>
                  </a:txBody>
                  <a:tcPr/>
                </a:tc>
                <a:tc>
                  <a:txBody>
                    <a:bodyPr/>
                    <a:lstStyle/>
                    <a:p>
                      <a:r>
                        <a:rPr lang="de-DE" sz="1600" dirty="0" smtClean="0"/>
                        <a:t>Maren</a:t>
                      </a:r>
                      <a:endParaRPr lang="de-DE" sz="1600" dirty="0"/>
                    </a:p>
                  </a:txBody>
                  <a:tcPr/>
                </a:tc>
              </a:tr>
              <a:tr h="370840">
                <a:tc>
                  <a:txBody>
                    <a:bodyPr/>
                    <a:lstStyle/>
                    <a:p>
                      <a:r>
                        <a:rPr lang="de-DE" sz="1600" dirty="0" smtClean="0"/>
                        <a:t>1. Woche</a:t>
                      </a:r>
                      <a:r>
                        <a:rPr lang="de-DE" sz="1600" baseline="0" dirty="0" smtClean="0"/>
                        <a:t> </a:t>
                      </a:r>
                      <a:br>
                        <a:rPr lang="de-DE" sz="1600" baseline="0" dirty="0" smtClean="0"/>
                      </a:br>
                      <a:r>
                        <a:rPr lang="de-DE" sz="1600" baseline="0" dirty="0" smtClean="0"/>
                        <a:t>    (15.11.-22.11.15)</a:t>
                      </a:r>
                      <a:endParaRPr lang="de-DE" sz="1600" dirty="0"/>
                    </a:p>
                  </a:txBody>
                  <a:tcPr/>
                </a:tc>
                <a:tc>
                  <a:txBody>
                    <a:bodyPr/>
                    <a:lstStyle/>
                    <a:p>
                      <a:r>
                        <a:rPr lang="de-DE" sz="1600" dirty="0" smtClean="0"/>
                        <a:t>Musik- &amp; Tonrecherche,</a:t>
                      </a:r>
                      <a:r>
                        <a:rPr lang="de-DE" sz="1600" baseline="0" dirty="0" smtClean="0"/>
                        <a:t> An-passen der Musik, Zusammen-schneiden Storyboard/Musik/ Text, </a:t>
                      </a:r>
                      <a:r>
                        <a:rPr lang="de-DE" sz="1600" dirty="0" smtClean="0"/>
                        <a:t>Kameraeinstellungen, Key-frames</a:t>
                      </a:r>
                      <a:r>
                        <a:rPr lang="de-DE" sz="1600" baseline="0" dirty="0" smtClean="0"/>
                        <a:t> der Kamera, Einstellen der Tonspur, </a:t>
                      </a:r>
                      <a:r>
                        <a:rPr lang="de-DE" sz="1600" dirty="0" smtClean="0"/>
                        <a:t>Ausarbeiten der Rakete: Einzelteile, Gesamtbild; </a:t>
                      </a:r>
                      <a:endParaRPr lang="de-DE" sz="1600" dirty="0"/>
                    </a:p>
                  </a:txBody>
                  <a:tcPr/>
                </a:tc>
                <a:tc>
                  <a:txBody>
                    <a:bodyPr/>
                    <a:lstStyle/>
                    <a:p>
                      <a:r>
                        <a:rPr lang="de-DE" sz="1600" dirty="0" smtClean="0"/>
                        <a:t>Vorbereiten des Erklärungs-textes</a:t>
                      </a:r>
                      <a:r>
                        <a:rPr lang="de-DE" sz="1600" baseline="0" dirty="0" smtClean="0"/>
                        <a:t> für das Storyboard-Video, Aufnehmen der Erklär-</a:t>
                      </a:r>
                      <a:r>
                        <a:rPr lang="de-DE" sz="1600" baseline="0" dirty="0" err="1" smtClean="0"/>
                        <a:t>ung</a:t>
                      </a:r>
                      <a:r>
                        <a:rPr lang="de-DE" sz="1600" baseline="0" dirty="0" smtClean="0"/>
                        <a:t>, Positionieren der Figuren, </a:t>
                      </a:r>
                      <a:r>
                        <a:rPr lang="de-DE" sz="1600" baseline="0" dirty="0" err="1" smtClean="0"/>
                        <a:t>Keyframes</a:t>
                      </a:r>
                      <a:r>
                        <a:rPr lang="de-DE" sz="1600" baseline="0" dirty="0" smtClean="0"/>
                        <a:t> der Objekte, </a:t>
                      </a:r>
                      <a:r>
                        <a:rPr lang="de-DE" sz="1600" baseline="0" dirty="0" err="1" smtClean="0"/>
                        <a:t>Verfei-nern</a:t>
                      </a:r>
                      <a:r>
                        <a:rPr lang="de-DE" sz="1600" baseline="0" dirty="0" smtClean="0"/>
                        <a:t> und Überarbeiten der Hasen, </a:t>
                      </a:r>
                      <a:r>
                        <a:rPr lang="de-DE" sz="1600" dirty="0" smtClean="0"/>
                        <a:t>Ausarbeiten des</a:t>
                      </a:r>
                      <a:r>
                        <a:rPr lang="de-DE" sz="1600" baseline="0" dirty="0" smtClean="0"/>
                        <a:t> </a:t>
                      </a:r>
                      <a:r>
                        <a:rPr lang="de-DE" sz="1600" dirty="0" smtClean="0"/>
                        <a:t>Hau-</a:t>
                      </a:r>
                      <a:r>
                        <a:rPr lang="de-DE" sz="1600" dirty="0" err="1" smtClean="0"/>
                        <a:t>ses</a:t>
                      </a:r>
                      <a:r>
                        <a:rPr lang="de-DE" sz="1600" dirty="0" smtClean="0"/>
                        <a:t>:</a:t>
                      </a:r>
                      <a:r>
                        <a:rPr lang="de-DE" sz="1600" baseline="0" dirty="0" smtClean="0"/>
                        <a:t> Einzelteile, Gesamtbild; </a:t>
                      </a:r>
                      <a:endParaRPr lang="de-DE"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Zeichnen</a:t>
                      </a:r>
                      <a:r>
                        <a:rPr lang="de-DE" sz="1600" baseline="0" dirty="0" smtClean="0"/>
                        <a:t> des Storyboards, Vorbereiten des Erklärungs-textes, Erstellung des Zeitplans &amp; der Präsentation, </a:t>
                      </a:r>
                      <a:r>
                        <a:rPr lang="de-DE" sz="1600" dirty="0" smtClean="0"/>
                        <a:t>Vorbereiten</a:t>
                      </a:r>
                      <a:r>
                        <a:rPr lang="de-DE" sz="1600" baseline="0" dirty="0" smtClean="0"/>
                        <a:t> aller abstrakten Figuren in </a:t>
                      </a:r>
                      <a:r>
                        <a:rPr lang="de-DE" sz="1600" baseline="0" dirty="0" err="1" smtClean="0"/>
                        <a:t>Blen</a:t>
                      </a:r>
                      <a:r>
                        <a:rPr lang="de-DE" sz="1600" baseline="0" dirty="0" smtClean="0"/>
                        <a:t>-der, grobes Positionieren, </a:t>
                      </a:r>
                      <a:r>
                        <a:rPr lang="de-DE" sz="1600" baseline="0" dirty="0" err="1" smtClean="0"/>
                        <a:t>Verfei-nern</a:t>
                      </a:r>
                      <a:r>
                        <a:rPr lang="de-DE" sz="1600" baseline="0" dirty="0" smtClean="0"/>
                        <a:t> und Überarbeiten Frosch, </a:t>
                      </a:r>
                      <a:r>
                        <a:rPr lang="de-DE" sz="1600" dirty="0" smtClean="0"/>
                        <a:t>Ausarbeitung/</a:t>
                      </a:r>
                      <a:r>
                        <a:rPr lang="de-DE" sz="1600" baseline="0" dirty="0" smtClean="0"/>
                        <a:t>Texturierung der Planeten, </a:t>
                      </a:r>
                      <a:r>
                        <a:rPr lang="de-DE" sz="1600" dirty="0" smtClean="0"/>
                        <a:t>Hintergrund</a:t>
                      </a:r>
                    </a:p>
                  </a:txBody>
                  <a:tcPr/>
                </a:tc>
              </a:tr>
              <a:tr h="370840">
                <a:tc>
                  <a:txBody>
                    <a:bodyPr/>
                    <a:lstStyle/>
                    <a:p>
                      <a:r>
                        <a:rPr lang="de-DE" sz="1600" dirty="0" smtClean="0"/>
                        <a:t>2. Woche</a:t>
                      </a:r>
                      <a:br>
                        <a:rPr lang="de-DE" sz="1600" dirty="0" smtClean="0"/>
                      </a:br>
                      <a:r>
                        <a:rPr lang="de-DE" sz="1600" dirty="0" smtClean="0"/>
                        <a:t>    (22.11.-29.11.15)</a:t>
                      </a:r>
                      <a:endParaRPr lang="de-DE"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Optimierung der Beleuchtung durch Einfügen von Emission-Planes</a:t>
                      </a:r>
                      <a:r>
                        <a:rPr lang="de-DE" sz="1600" baseline="0" dirty="0" smtClean="0"/>
                        <a:t> (Nacht = Blaustich), Effekte ergänzen (Landung </a:t>
                      </a:r>
                      <a:r>
                        <a:rPr lang="de-DE" sz="1600" baseline="0" dirty="0" err="1" smtClean="0"/>
                        <a:t>usw</a:t>
                      </a:r>
                      <a:r>
                        <a:rPr lang="de-DE" sz="1600" baseline="0" dirty="0" smtClean="0"/>
                        <a:t>)</a:t>
                      </a:r>
                      <a:endParaRPr lang="de-DE"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Einfügen von Umgebung (Bäume, Steine, Wiese usw.),</a:t>
                      </a:r>
                      <a:r>
                        <a:rPr lang="de-DE" sz="1600" baseline="0" dirty="0" smtClean="0"/>
                        <a:t> Überarbeiten der Figuren: Raumanzug, Effekte ergänzen</a:t>
                      </a:r>
                      <a:endParaRPr lang="de-DE"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Mond</a:t>
                      </a:r>
                      <a:r>
                        <a:rPr lang="de-DE" sz="1600" baseline="0" dirty="0" smtClean="0"/>
                        <a:t>: Emission-Kugel (Nacht = Blaustich), Überprüfen der Beleuchtung, Erstellen der </a:t>
                      </a:r>
                      <a:r>
                        <a:rPr lang="de-DE" sz="1600" baseline="0" dirty="0" err="1" smtClean="0"/>
                        <a:t>Shots</a:t>
                      </a:r>
                      <a:r>
                        <a:rPr lang="de-DE" sz="1600" baseline="0" dirty="0" smtClean="0"/>
                        <a:t> der einzelnen Szenen</a:t>
                      </a:r>
                      <a:endParaRPr lang="de-DE" sz="1600" dirty="0" smtClean="0"/>
                    </a:p>
                  </a:txBody>
                  <a:tcPr/>
                </a:tc>
              </a:tr>
              <a:tr h="370840">
                <a:tc>
                  <a:txBody>
                    <a:bodyPr/>
                    <a:lstStyle/>
                    <a:p>
                      <a:r>
                        <a:rPr lang="de-DE" sz="1600" dirty="0" smtClean="0"/>
                        <a:t>3.</a:t>
                      </a:r>
                      <a:r>
                        <a:rPr lang="de-DE" sz="1600" baseline="0" dirty="0" smtClean="0"/>
                        <a:t> Woche</a:t>
                      </a:r>
                      <a:br>
                        <a:rPr lang="de-DE" sz="1600" baseline="0" dirty="0" smtClean="0"/>
                      </a:br>
                      <a:r>
                        <a:rPr lang="de-DE" sz="1600" baseline="0" dirty="0" smtClean="0"/>
                        <a:t>    (29.11.-06.12.15)</a:t>
                      </a:r>
                      <a:endParaRPr lang="de-DE"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Abstimmen von Kamerafahrt und finaler</a:t>
                      </a:r>
                      <a:r>
                        <a:rPr lang="de-DE" sz="1600" baseline="0" dirty="0" smtClean="0"/>
                        <a:t> Szene, Abstimmen von Audio und Video</a:t>
                      </a:r>
                      <a:endParaRPr lang="de-DE" sz="1600" dirty="0" smtClean="0"/>
                    </a:p>
                  </a:txBody>
                  <a:tcPr/>
                </a:tc>
                <a:tc>
                  <a:txBody>
                    <a:bodyPr/>
                    <a:lstStyle/>
                    <a:p>
                      <a:r>
                        <a:rPr lang="de-DE" sz="1600" dirty="0" smtClean="0"/>
                        <a:t>Erstellen</a:t>
                      </a:r>
                      <a:r>
                        <a:rPr lang="de-DE" sz="1600" baseline="0" dirty="0" smtClean="0"/>
                        <a:t> der Präsentation, Kontrolle der Dateien, Optimierung wenn nötig</a:t>
                      </a:r>
                      <a:endParaRPr lang="de-DE"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Erstellen der Präsentation,</a:t>
                      </a:r>
                      <a:r>
                        <a:rPr lang="de-DE" sz="1600" baseline="0" dirty="0" smtClean="0"/>
                        <a:t> Verfeinern der finalen Dateien/Szene</a:t>
                      </a:r>
                      <a:endParaRPr lang="de-DE" sz="1600" dirty="0" smtClean="0"/>
                    </a:p>
                  </a:txBody>
                  <a:tcPr/>
                </a:tc>
              </a:tr>
              <a:tr h="370840">
                <a:tc>
                  <a:txBody>
                    <a:bodyPr/>
                    <a:lstStyle/>
                    <a:p>
                      <a:r>
                        <a:rPr lang="de-DE" sz="1600" dirty="0" smtClean="0"/>
                        <a:t>4. Woche</a:t>
                      </a:r>
                      <a:br>
                        <a:rPr lang="de-DE" sz="1600" dirty="0" smtClean="0"/>
                      </a:br>
                      <a:r>
                        <a:rPr lang="de-DE" sz="1600" dirty="0" smtClean="0"/>
                        <a:t>    (06.12.-13.12.15)</a:t>
                      </a:r>
                      <a:endParaRPr lang="de-DE" sz="1600" dirty="0"/>
                    </a:p>
                  </a:txBody>
                  <a:tcPr/>
                </a:tc>
                <a:tc>
                  <a:txBody>
                    <a:bodyPr/>
                    <a:lstStyle/>
                    <a:p>
                      <a:r>
                        <a:rPr lang="de-DE" sz="1600" dirty="0" smtClean="0"/>
                        <a:t>Kontrolle,</a:t>
                      </a:r>
                      <a:r>
                        <a:rPr lang="de-DE" sz="1600" baseline="0" dirty="0" smtClean="0"/>
                        <a:t> Rendern</a:t>
                      </a:r>
                      <a:endParaRPr lang="de-DE" sz="1600" dirty="0"/>
                    </a:p>
                  </a:txBody>
                  <a:tcPr/>
                </a:tc>
                <a:tc>
                  <a:txBody>
                    <a:bodyPr/>
                    <a:lstStyle/>
                    <a:p>
                      <a:r>
                        <a:rPr lang="de-DE" sz="1600" dirty="0" smtClean="0"/>
                        <a:t>Kontrolle, Rendern</a:t>
                      </a:r>
                      <a:endParaRPr lang="de-DE" sz="1600" dirty="0"/>
                    </a:p>
                  </a:txBody>
                  <a:tcPr/>
                </a:tc>
                <a:tc>
                  <a:txBody>
                    <a:bodyPr/>
                    <a:lstStyle/>
                    <a:p>
                      <a:r>
                        <a:rPr lang="de-DE" sz="1600" dirty="0" smtClean="0"/>
                        <a:t>Kontrolle, Rendern</a:t>
                      </a:r>
                      <a:endParaRPr lang="de-DE" sz="1600" dirty="0"/>
                    </a:p>
                  </a:txBody>
                  <a:tcPr/>
                </a:tc>
              </a:tr>
            </a:tbl>
          </a:graphicData>
        </a:graphic>
      </p:graphicFrame>
      <p:sp>
        <p:nvSpPr>
          <p:cNvPr id="3" name="Datumsplatzhalter 2"/>
          <p:cNvSpPr>
            <a:spLocks noGrp="1"/>
          </p:cNvSpPr>
          <p:nvPr>
            <p:ph type="dt" sz="half" idx="10"/>
          </p:nvPr>
        </p:nvSpPr>
        <p:spPr/>
        <p:txBody>
          <a:bodyPr/>
          <a:lstStyle/>
          <a:p>
            <a:r>
              <a:rPr lang="de-DE" smtClean="0"/>
              <a:t>Gruppe 35</a:t>
            </a:r>
            <a:endParaRPr lang="de-DE"/>
          </a:p>
        </p:txBody>
      </p:sp>
      <p:sp>
        <p:nvSpPr>
          <p:cNvPr id="4" name="Fußzeilenplatzhalter 3"/>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25</a:t>
            </a:fld>
            <a:endParaRPr lang="de-DE"/>
          </a:p>
        </p:txBody>
      </p:sp>
    </p:spTree>
    <p:extLst>
      <p:ext uri="{BB962C8B-B14F-4D97-AF65-F5344CB8AC3E}">
        <p14:creationId xmlns:p14="http://schemas.microsoft.com/office/powerpoint/2010/main" val="62746762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49302"/>
            <a:ext cx="10515600" cy="1325563"/>
          </a:xfrm>
        </p:spPr>
        <p:txBody>
          <a:bodyPr/>
          <a:lstStyle/>
          <a:p>
            <a:pPr algn="ctr"/>
            <a:r>
              <a:rPr lang="de-DE" dirty="0" smtClean="0"/>
              <a:t>Zeitverlauf</a:t>
            </a:r>
            <a:endParaRPr lang="de-DE" dirty="0"/>
          </a:p>
        </p:txBody>
      </p:sp>
      <p:graphicFrame>
        <p:nvGraphicFramePr>
          <p:cNvPr id="4" name="Inhaltsplatzhalter 4"/>
          <p:cNvGraphicFramePr>
            <a:graphicFrameLocks noGrp="1"/>
          </p:cNvGraphicFramePr>
          <p:nvPr>
            <p:ph idx="1"/>
            <p:extLst>
              <p:ext uri="{D42A27DB-BD31-4B8C-83A1-F6EECF244321}">
                <p14:modId xmlns:p14="http://schemas.microsoft.com/office/powerpoint/2010/main" val="3274514011"/>
              </p:ext>
            </p:extLst>
          </p:nvPr>
        </p:nvGraphicFramePr>
        <p:xfrm>
          <a:off x="838200" y="1207439"/>
          <a:ext cx="10515600" cy="5369560"/>
        </p:xfrm>
        <a:graphic>
          <a:graphicData uri="http://schemas.openxmlformats.org/drawingml/2006/table">
            <a:tbl>
              <a:tblPr firstRow="1" bandRow="1">
                <a:tableStyleId>{5C22544A-7EE6-4342-B048-85BDC9FD1C3A}</a:tableStyleId>
              </a:tblPr>
              <a:tblGrid>
                <a:gridCol w="2059546"/>
                <a:gridCol w="2833353"/>
                <a:gridCol w="2730321"/>
                <a:gridCol w="2892380"/>
              </a:tblGrid>
              <a:tr h="370840">
                <a:tc>
                  <a:txBody>
                    <a:bodyPr/>
                    <a:lstStyle/>
                    <a:p>
                      <a:endParaRPr lang="de-DE" sz="1600" dirty="0"/>
                    </a:p>
                  </a:txBody>
                  <a:tcPr/>
                </a:tc>
                <a:tc>
                  <a:txBody>
                    <a:bodyPr/>
                    <a:lstStyle/>
                    <a:p>
                      <a:r>
                        <a:rPr lang="de-DE" sz="1600" dirty="0" smtClean="0"/>
                        <a:t>Mauritius</a:t>
                      </a:r>
                      <a:endParaRPr lang="de-DE" sz="1600" dirty="0"/>
                    </a:p>
                  </a:txBody>
                  <a:tcPr/>
                </a:tc>
                <a:tc>
                  <a:txBody>
                    <a:bodyPr/>
                    <a:lstStyle/>
                    <a:p>
                      <a:r>
                        <a:rPr lang="de-DE" sz="1600" dirty="0" smtClean="0"/>
                        <a:t>Marieke</a:t>
                      </a:r>
                      <a:endParaRPr lang="de-DE" sz="1600" dirty="0"/>
                    </a:p>
                  </a:txBody>
                  <a:tcPr/>
                </a:tc>
                <a:tc>
                  <a:txBody>
                    <a:bodyPr/>
                    <a:lstStyle/>
                    <a:p>
                      <a:r>
                        <a:rPr lang="de-DE" sz="1600" dirty="0" smtClean="0"/>
                        <a:t>Maren</a:t>
                      </a:r>
                      <a:endParaRPr lang="de-DE" sz="1600" dirty="0"/>
                    </a:p>
                  </a:txBody>
                  <a:tcPr/>
                </a:tc>
              </a:tr>
              <a:tr h="370840">
                <a:tc>
                  <a:txBody>
                    <a:bodyPr/>
                    <a:lstStyle/>
                    <a:p>
                      <a:r>
                        <a:rPr lang="de-DE" sz="1600" dirty="0" smtClean="0"/>
                        <a:t>1. Woche</a:t>
                      </a:r>
                      <a:r>
                        <a:rPr lang="de-DE" sz="1600" baseline="0" dirty="0" smtClean="0"/>
                        <a:t> </a:t>
                      </a:r>
                      <a:br>
                        <a:rPr lang="de-DE" sz="1600" baseline="0" dirty="0" smtClean="0"/>
                      </a:br>
                      <a:r>
                        <a:rPr lang="de-DE" sz="1600" baseline="0" dirty="0" smtClean="0"/>
                        <a:t>    (15.11.-22.11.15)</a:t>
                      </a:r>
                      <a:endParaRPr lang="de-DE" sz="1600" dirty="0"/>
                    </a:p>
                  </a:txBody>
                  <a:tcPr/>
                </a:tc>
                <a:tc>
                  <a:txBody>
                    <a:bodyPr/>
                    <a:lstStyle/>
                    <a:p>
                      <a:r>
                        <a:rPr lang="de-DE" sz="1600" dirty="0" smtClean="0"/>
                        <a:t>Musik- &amp; Tonrecherche,</a:t>
                      </a:r>
                      <a:r>
                        <a:rPr lang="de-DE" sz="1600" baseline="0" dirty="0" smtClean="0"/>
                        <a:t> An-passen der Musik, Zusammen-schneiden Storyboard/Musik/ Text, </a:t>
                      </a:r>
                      <a:r>
                        <a:rPr lang="de-DE" sz="1600" dirty="0" smtClean="0"/>
                        <a:t>Kameraeinstellungen, Key-frames</a:t>
                      </a:r>
                      <a:r>
                        <a:rPr lang="de-DE" sz="1600" baseline="0" dirty="0" smtClean="0"/>
                        <a:t> der Kamera, Einstellen der Tonspur</a:t>
                      </a:r>
                      <a:r>
                        <a:rPr lang="de-DE" sz="1600" dirty="0" smtClean="0"/>
                        <a:t> </a:t>
                      </a:r>
                      <a:endParaRPr lang="de-DE" sz="1600" dirty="0"/>
                    </a:p>
                  </a:txBody>
                  <a:tcPr/>
                </a:tc>
                <a:tc>
                  <a:txBody>
                    <a:bodyPr/>
                    <a:lstStyle/>
                    <a:p>
                      <a:r>
                        <a:rPr lang="de-DE" sz="1600" dirty="0" smtClean="0"/>
                        <a:t>Vorbereiten des Erklärungs-textes</a:t>
                      </a:r>
                      <a:r>
                        <a:rPr lang="de-DE" sz="1600" baseline="0" dirty="0" smtClean="0"/>
                        <a:t> für das Storyboard-Video, Aufnehmen der Erklär-</a:t>
                      </a:r>
                      <a:r>
                        <a:rPr lang="de-DE" sz="1600" baseline="0" dirty="0" err="1" smtClean="0"/>
                        <a:t>ung</a:t>
                      </a:r>
                      <a:r>
                        <a:rPr lang="de-DE" sz="1600" baseline="0" dirty="0" smtClean="0"/>
                        <a:t>, Positionieren der Figuren, </a:t>
                      </a:r>
                      <a:r>
                        <a:rPr lang="de-DE" sz="1600" baseline="0" dirty="0" err="1" smtClean="0"/>
                        <a:t>Keyframes</a:t>
                      </a:r>
                      <a:r>
                        <a:rPr lang="de-DE" sz="1600" baseline="0" dirty="0" smtClean="0"/>
                        <a:t> der Objekte</a:t>
                      </a:r>
                      <a:endParaRPr lang="de-DE"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Zeichnung</a:t>
                      </a:r>
                      <a:r>
                        <a:rPr lang="de-DE" sz="1600" baseline="0" dirty="0" smtClean="0"/>
                        <a:t> Storyboard, Vorbereitung Erklärungstext, Erstellung Zeitplan/Präsentation, </a:t>
                      </a:r>
                      <a:r>
                        <a:rPr lang="de-DE" sz="1600" dirty="0" smtClean="0"/>
                        <a:t>Vorbereiten</a:t>
                      </a:r>
                      <a:r>
                        <a:rPr lang="de-DE" sz="1600" baseline="0" dirty="0" smtClean="0"/>
                        <a:t> der abstrakten Figuren, grobes Positionieren, Beginn Kamerafahrt</a:t>
                      </a:r>
                      <a:endParaRPr lang="de-DE" sz="1600" dirty="0" smtClean="0"/>
                    </a:p>
                  </a:txBody>
                  <a:tcPr/>
                </a:tc>
              </a:tr>
              <a:tr h="370840">
                <a:tc>
                  <a:txBody>
                    <a:bodyPr/>
                    <a:lstStyle/>
                    <a:p>
                      <a:r>
                        <a:rPr lang="de-DE" sz="1600" dirty="0" smtClean="0"/>
                        <a:t>2. Woche</a:t>
                      </a:r>
                      <a:br>
                        <a:rPr lang="de-DE" sz="1600" dirty="0" smtClean="0"/>
                      </a:br>
                      <a:r>
                        <a:rPr lang="de-DE" sz="1600" dirty="0" smtClean="0"/>
                        <a:t>    (22.11.-29.11.15)</a:t>
                      </a:r>
                      <a:endParaRPr lang="de-DE"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Ausarbeiten</a:t>
                      </a:r>
                      <a:r>
                        <a:rPr lang="de-DE" sz="1600" baseline="0" dirty="0" smtClean="0"/>
                        <a:t> und Zusammenstellung der Kamerafahrt, </a:t>
                      </a:r>
                      <a:r>
                        <a:rPr lang="de-DE" sz="1600" dirty="0" smtClean="0"/>
                        <a:t>Einarbeiten</a:t>
                      </a:r>
                      <a:r>
                        <a:rPr lang="de-DE" sz="1600" baseline="0" dirty="0" smtClean="0"/>
                        <a:t> </a:t>
                      </a:r>
                      <a:r>
                        <a:rPr lang="de-DE" sz="1600" baseline="0" dirty="0" smtClean="0"/>
                        <a:t>in </a:t>
                      </a:r>
                      <a:r>
                        <a:rPr lang="de-DE" sz="1600" baseline="0" dirty="0" smtClean="0"/>
                        <a:t>Effekte, 360° </a:t>
                      </a:r>
                      <a:r>
                        <a:rPr lang="de-DE" sz="1600" baseline="0" dirty="0" err="1" smtClean="0"/>
                        <a:t>Fulldome</a:t>
                      </a:r>
                      <a:r>
                        <a:rPr lang="de-DE" sz="1600" baseline="0" dirty="0" smtClean="0"/>
                        <a:t>, Beleuchtung anpassen, Erstellen der </a:t>
                      </a:r>
                      <a:r>
                        <a:rPr lang="de-DE" sz="1600" baseline="0" dirty="0" err="1" smtClean="0"/>
                        <a:t>Shots</a:t>
                      </a:r>
                      <a:endParaRPr lang="de-DE"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Ausarbeiten des Hauses: Einzelteile, </a:t>
                      </a:r>
                      <a:r>
                        <a:rPr lang="de-DE" sz="1600" dirty="0" smtClean="0"/>
                        <a:t>Gesamtbild;</a:t>
                      </a:r>
                      <a:r>
                        <a:rPr lang="de-DE" sz="1600" baseline="0" dirty="0" smtClean="0"/>
                        <a:t> Beleuchtung anpassen, Erstellen der </a:t>
                      </a:r>
                      <a:r>
                        <a:rPr lang="de-DE" sz="1600" baseline="0" dirty="0" err="1" smtClean="0"/>
                        <a:t>Shots</a:t>
                      </a:r>
                      <a:endParaRPr lang="de-DE" sz="16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aseline="0" dirty="0" smtClean="0"/>
                        <a:t>Verfeinern und Überarbeiten der Figuren, </a:t>
                      </a:r>
                      <a:r>
                        <a:rPr lang="de-DE" sz="1600" dirty="0" smtClean="0"/>
                        <a:t>Ausarbeitung/ </a:t>
                      </a:r>
                      <a:r>
                        <a:rPr lang="de-DE" sz="1600" baseline="0" dirty="0" smtClean="0"/>
                        <a:t>Texturierung der </a:t>
                      </a:r>
                      <a:r>
                        <a:rPr lang="de-DE" sz="1600" baseline="0" dirty="0" smtClean="0"/>
                        <a:t>Planeten &amp; </a:t>
                      </a:r>
                      <a:r>
                        <a:rPr lang="de-DE" sz="1600" dirty="0" smtClean="0"/>
                        <a:t>Rakete</a:t>
                      </a:r>
                      <a:r>
                        <a:rPr lang="de-DE" sz="1600" dirty="0" smtClean="0"/>
                        <a:t>,</a:t>
                      </a:r>
                      <a:r>
                        <a:rPr lang="de-DE" sz="1600" baseline="0" dirty="0" smtClean="0"/>
                        <a:t> </a:t>
                      </a:r>
                      <a:r>
                        <a:rPr lang="de-DE" sz="1600" dirty="0" smtClean="0"/>
                        <a:t>Hintergrund, Beleuchtung </a:t>
                      </a:r>
                      <a:r>
                        <a:rPr lang="de-DE" sz="1600" dirty="0" smtClean="0"/>
                        <a:t>anpassen, </a:t>
                      </a:r>
                      <a:r>
                        <a:rPr lang="de-DE" sz="1600" baseline="0" dirty="0" smtClean="0"/>
                        <a:t>Erstellen der </a:t>
                      </a:r>
                      <a:r>
                        <a:rPr lang="de-DE" sz="1600" baseline="0" dirty="0" err="1" smtClean="0"/>
                        <a:t>Shots</a:t>
                      </a:r>
                      <a:endParaRPr lang="de-DE" sz="1600" dirty="0" smtClean="0"/>
                    </a:p>
                  </a:txBody>
                  <a:tcPr/>
                </a:tc>
              </a:tr>
              <a:tr h="370840">
                <a:tc>
                  <a:txBody>
                    <a:bodyPr/>
                    <a:lstStyle/>
                    <a:p>
                      <a:r>
                        <a:rPr lang="de-DE" sz="1600" dirty="0" smtClean="0"/>
                        <a:t>3.</a:t>
                      </a:r>
                      <a:r>
                        <a:rPr lang="de-DE" sz="1600" baseline="0" dirty="0" smtClean="0"/>
                        <a:t> Woche</a:t>
                      </a:r>
                      <a:br>
                        <a:rPr lang="de-DE" sz="1600" baseline="0" dirty="0" smtClean="0"/>
                      </a:br>
                      <a:r>
                        <a:rPr lang="de-DE" sz="1600" baseline="0" dirty="0" smtClean="0"/>
                        <a:t>    (29.11.-06.12.15)</a:t>
                      </a:r>
                      <a:endParaRPr lang="de-DE"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dirty="0" smtClean="0"/>
                        <a:t>Grundaufbau der Szenen, Feuereffekt, Ausbau der Szenen, Feinabstimmung,</a:t>
                      </a:r>
                      <a:r>
                        <a:rPr lang="de-DE" sz="1600" baseline="0" dirty="0" smtClean="0"/>
                        <a:t> erste </a:t>
                      </a:r>
                      <a:r>
                        <a:rPr lang="de-DE" sz="1600" baseline="0" dirty="0" err="1" smtClean="0"/>
                        <a:t>Keyframes</a:t>
                      </a:r>
                      <a:endParaRPr lang="de-DE" sz="1600" dirty="0" smtClean="0"/>
                    </a:p>
                  </a:txBody>
                  <a:tcPr/>
                </a:tc>
                <a:tc>
                  <a:txBody>
                    <a:bodyPr/>
                    <a:lstStyle/>
                    <a:p>
                      <a:r>
                        <a:rPr lang="de-DE" sz="1600" baseline="0" dirty="0" smtClean="0"/>
                        <a:t>Kontrolle der Dateien, Optimierung wenn nötig</a:t>
                      </a:r>
                      <a:endParaRPr lang="de-DE"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aseline="0" dirty="0" smtClean="0"/>
                        <a:t>Verfeinern der finalen Dateien/Szenen, Beginn Rendern</a:t>
                      </a:r>
                      <a:endParaRPr lang="de-DE" sz="1600" dirty="0" smtClean="0"/>
                    </a:p>
                  </a:txBody>
                  <a:tcPr/>
                </a:tc>
              </a:tr>
              <a:tr h="370840">
                <a:tc>
                  <a:txBody>
                    <a:bodyPr/>
                    <a:lstStyle/>
                    <a:p>
                      <a:r>
                        <a:rPr lang="de-DE" sz="1600" dirty="0" smtClean="0"/>
                        <a:t>4. Woche</a:t>
                      </a:r>
                      <a:br>
                        <a:rPr lang="de-DE" sz="1600" dirty="0" smtClean="0"/>
                      </a:br>
                      <a:r>
                        <a:rPr lang="de-DE" sz="1600" dirty="0" smtClean="0"/>
                        <a:t>    (06.12.-13.12.15)</a:t>
                      </a:r>
                      <a:endParaRPr lang="de-DE" sz="1600" dirty="0"/>
                    </a:p>
                  </a:txBody>
                  <a:tcPr/>
                </a:tc>
                <a:tc>
                  <a:txBody>
                    <a:bodyPr/>
                    <a:lstStyle/>
                    <a:p>
                      <a:r>
                        <a:rPr lang="de-DE" sz="1600" baseline="0" dirty="0" err="1" smtClean="0"/>
                        <a:t>Keyframes</a:t>
                      </a:r>
                      <a:r>
                        <a:rPr lang="de-DE" sz="1600" baseline="0" dirty="0" smtClean="0"/>
                        <a:t> &amp; Kamerafahrt, finale Überarbeitung, Rendern, Videoschnitt, Sounds, </a:t>
                      </a:r>
                      <a:endParaRPr lang="de-DE" sz="1600" dirty="0"/>
                    </a:p>
                  </a:txBody>
                  <a:tcPr/>
                </a:tc>
                <a:tc>
                  <a:txBody>
                    <a:bodyPr/>
                    <a:lstStyle/>
                    <a:p>
                      <a:r>
                        <a:rPr lang="de-DE" sz="1600" dirty="0" smtClean="0"/>
                        <a:t>Erstellen</a:t>
                      </a:r>
                      <a:r>
                        <a:rPr lang="de-DE" sz="1600" baseline="0" dirty="0" smtClean="0"/>
                        <a:t> der Präsentation</a:t>
                      </a:r>
                      <a:r>
                        <a:rPr lang="de-DE" sz="1600" dirty="0" smtClean="0"/>
                        <a:t>, Rendern</a:t>
                      </a:r>
                      <a:endParaRPr lang="de-DE" sz="1600" dirty="0"/>
                    </a:p>
                  </a:txBody>
                  <a:tcPr/>
                </a:tc>
                <a:tc>
                  <a:txBody>
                    <a:bodyPr/>
                    <a:lstStyle/>
                    <a:p>
                      <a:r>
                        <a:rPr lang="de-DE" sz="1600" dirty="0" smtClean="0"/>
                        <a:t>Rendern, Erstellen der Präsentation, Kontrolle der Abgaben</a:t>
                      </a:r>
                      <a:endParaRPr lang="de-DE" sz="1600" dirty="0"/>
                    </a:p>
                  </a:txBody>
                  <a:tcPr/>
                </a:tc>
              </a:tr>
            </a:tbl>
          </a:graphicData>
        </a:graphic>
      </p:graphicFrame>
      <p:sp>
        <p:nvSpPr>
          <p:cNvPr id="3" name="Datumsplatzhalter 2"/>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26</a:t>
            </a:fld>
            <a:endParaRPr lang="de-DE"/>
          </a:p>
        </p:txBody>
      </p:sp>
    </p:spTree>
    <p:extLst>
      <p:ext uri="{BB962C8B-B14F-4D97-AF65-F5344CB8AC3E}">
        <p14:creationId xmlns:p14="http://schemas.microsoft.com/office/powerpoint/2010/main" val="28485464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Vergleich: Zeitplanung - Zeitverlauf</a:t>
            </a:r>
            <a:endParaRPr lang="de-DE" dirty="0"/>
          </a:p>
        </p:txBody>
      </p:sp>
      <p:sp>
        <p:nvSpPr>
          <p:cNvPr id="3" name="Inhaltsplatzhalter 2"/>
          <p:cNvSpPr>
            <a:spLocks noGrp="1"/>
          </p:cNvSpPr>
          <p:nvPr>
            <p:ph idx="1"/>
          </p:nvPr>
        </p:nvSpPr>
        <p:spPr>
          <a:xfrm>
            <a:off x="838200" y="1325563"/>
            <a:ext cx="10515600" cy="4351338"/>
          </a:xfrm>
        </p:spPr>
        <p:txBody>
          <a:bodyPr/>
          <a:lstStyle/>
          <a:p>
            <a:r>
              <a:rPr lang="de-DE" dirty="0" smtClean="0"/>
              <a:t>Der Versuch sich an die grobe Struktur der Planung zu halten wurde besonders in den ersten beiden Wochen ziemlich gut umgesetzt. Zu diesem Zeitpunkt traten aufgrund der überwiegend abstrakten Figuren wenig bis gar keine Probleme auf. Je näher wir dann allerdings dem Endergebnis kamen, desto schwieriger wurde es teilweise. Es traten einige Probleme auf, die uns unterschiedlich viel Zeit kosteten, sodass die letzte Woche nicht komplett wie geplant für das Rendern der einzelnen Szenen zur Verfügung stand. </a:t>
            </a:r>
          </a:p>
          <a:p>
            <a:r>
              <a:rPr lang="de-DE" dirty="0" smtClean="0"/>
              <a:t>Insgesamt lässt sich allerdings sagen, dass die Planung im Großen und Ganzen umgesetzt und eingehalten wurde.</a:t>
            </a:r>
            <a:endParaRPr lang="de-DE" dirty="0"/>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27</a:t>
            </a:fld>
            <a:endParaRPr lang="de-DE"/>
          </a:p>
        </p:txBody>
      </p:sp>
    </p:spTree>
    <p:extLst>
      <p:ext uri="{BB962C8B-B14F-4D97-AF65-F5344CB8AC3E}">
        <p14:creationId xmlns:p14="http://schemas.microsoft.com/office/powerpoint/2010/main" val="34286277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err="1" smtClean="0"/>
              <a:t>Lessons</a:t>
            </a:r>
            <a:r>
              <a:rPr lang="de-DE" dirty="0" smtClean="0"/>
              <a:t> </a:t>
            </a:r>
            <a:r>
              <a:rPr lang="de-DE" dirty="0" err="1" smtClean="0"/>
              <a:t>Learned</a:t>
            </a:r>
            <a:endParaRPr lang="de-DE" dirty="0"/>
          </a:p>
        </p:txBody>
      </p:sp>
      <p:sp>
        <p:nvSpPr>
          <p:cNvPr id="3" name="Inhaltsplatzhalter 2"/>
          <p:cNvSpPr>
            <a:spLocks noGrp="1"/>
          </p:cNvSpPr>
          <p:nvPr>
            <p:ph idx="1"/>
          </p:nvPr>
        </p:nvSpPr>
        <p:spPr>
          <a:xfrm>
            <a:off x="838200" y="1665287"/>
            <a:ext cx="10515600" cy="4351338"/>
          </a:xfrm>
        </p:spPr>
        <p:txBody>
          <a:bodyPr>
            <a:normAutofit/>
          </a:bodyPr>
          <a:lstStyle/>
          <a:p>
            <a:r>
              <a:rPr lang="de-DE" dirty="0" smtClean="0"/>
              <a:t>Die </a:t>
            </a:r>
            <a:r>
              <a:rPr lang="de-DE" dirty="0"/>
              <a:t>umfange Ausarbeitungen des Storyboards und des Kamerafahrtenvideos wurden von uns zuvor </a:t>
            </a:r>
            <a:r>
              <a:rPr lang="de-DE" dirty="0" smtClean="0"/>
              <a:t>kritisch </a:t>
            </a:r>
            <a:r>
              <a:rPr lang="de-DE" dirty="0"/>
              <a:t>hinterfragt, da </a:t>
            </a:r>
            <a:r>
              <a:rPr lang="de-DE" dirty="0" smtClean="0"/>
              <a:t>sie </a:t>
            </a:r>
            <a:r>
              <a:rPr lang="de-DE" dirty="0"/>
              <a:t>sich als recht umfangreich erwiesen. Schnell stellten wir jedoch fest, dass beide Videos eine sehr gute Grundlage dafür boten, welche potentiellen Fehlerquellen während unserer weiteren Erarbeitung noch auftreten könnten. Somit konnte man bereits im vorhinein Problemquellen entgegenwirken und sie ausschließen. </a:t>
            </a:r>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28</a:t>
            </a:fld>
            <a:endParaRPr lang="de-DE"/>
          </a:p>
        </p:txBody>
      </p:sp>
    </p:spTree>
    <p:extLst>
      <p:ext uri="{BB962C8B-B14F-4D97-AF65-F5344CB8AC3E}">
        <p14:creationId xmlns:p14="http://schemas.microsoft.com/office/powerpoint/2010/main" val="31754786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err="1" smtClean="0"/>
              <a:t>Lessons</a:t>
            </a:r>
            <a:r>
              <a:rPr lang="de-DE" dirty="0" smtClean="0"/>
              <a:t> </a:t>
            </a:r>
            <a:r>
              <a:rPr lang="de-DE" dirty="0" err="1" smtClean="0"/>
              <a:t>Learned</a:t>
            </a:r>
            <a:endParaRPr lang="de-DE" dirty="0"/>
          </a:p>
        </p:txBody>
      </p:sp>
      <p:sp>
        <p:nvSpPr>
          <p:cNvPr id="3" name="Inhaltsplatzhalter 2"/>
          <p:cNvSpPr>
            <a:spLocks noGrp="1"/>
          </p:cNvSpPr>
          <p:nvPr>
            <p:ph idx="1"/>
          </p:nvPr>
        </p:nvSpPr>
        <p:spPr>
          <a:xfrm>
            <a:off x="838200" y="1665287"/>
            <a:ext cx="10515600" cy="4351338"/>
          </a:xfrm>
        </p:spPr>
        <p:txBody>
          <a:bodyPr>
            <a:normAutofit/>
          </a:bodyPr>
          <a:lstStyle/>
          <a:p>
            <a:r>
              <a:rPr lang="de-DE" dirty="0"/>
              <a:t>Die Absprache innerhalb der Gruppe verlief äußerst zufriedenstellend. Die zeitliche Staffelung der abzuarbeitenden Aufgaben sorgte jedoch häufiger unter uns für Probleme. Gerade in den letzten zwei Wochen entstanden Probleme, aufgrund der sehr hohen </a:t>
            </a:r>
            <a:r>
              <a:rPr lang="de-DE" dirty="0" err="1"/>
              <a:t>Renderzeiten</a:t>
            </a:r>
            <a:r>
              <a:rPr lang="de-DE" dirty="0"/>
              <a:t>. Wird ein logischer Fehler innerhalb des Videos erst beim fertigen Betrachten erkannt, so gestaltete sich die Überarbeitung der Videodatei als zeitaufwendige Aufgabe, denn ein erneutes Rendern forderte oftmals mehrere Stunden Rechnerarbeit ein</a:t>
            </a:r>
            <a:r>
              <a:rPr lang="de-DE" dirty="0" smtClean="0"/>
              <a:t>.</a:t>
            </a:r>
            <a:endParaRPr lang="de-DE" dirty="0"/>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29</a:t>
            </a:fld>
            <a:endParaRPr lang="de-DE"/>
          </a:p>
        </p:txBody>
      </p:sp>
    </p:spTree>
    <p:extLst>
      <p:ext uri="{BB962C8B-B14F-4D97-AF65-F5344CB8AC3E}">
        <p14:creationId xmlns:p14="http://schemas.microsoft.com/office/powerpoint/2010/main" val="38040230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61073"/>
            <a:ext cx="10515600" cy="1325563"/>
          </a:xfrm>
        </p:spPr>
        <p:txBody>
          <a:bodyPr/>
          <a:lstStyle/>
          <a:p>
            <a:pPr algn="ctr"/>
            <a:r>
              <a:rPr lang="de-DE" dirty="0" smtClean="0"/>
              <a:t>Story</a:t>
            </a:r>
            <a:endParaRPr lang="de-DE" dirty="0"/>
          </a:p>
        </p:txBody>
      </p:sp>
      <p:sp>
        <p:nvSpPr>
          <p:cNvPr id="3" name="Inhaltsplatzhalter 2"/>
          <p:cNvSpPr>
            <a:spLocks noGrp="1"/>
          </p:cNvSpPr>
          <p:nvPr>
            <p:ph idx="1"/>
          </p:nvPr>
        </p:nvSpPr>
        <p:spPr>
          <a:xfrm>
            <a:off x="1310693" y="1386636"/>
            <a:ext cx="9570613" cy="3428955"/>
          </a:xfrm>
        </p:spPr>
        <p:txBody>
          <a:bodyPr>
            <a:normAutofit/>
          </a:bodyPr>
          <a:lstStyle/>
          <a:p>
            <a:pPr marL="0" indent="0">
              <a:buNone/>
            </a:pPr>
            <a:r>
              <a:rPr lang="de-DE" dirty="0"/>
              <a:t>Die drei besten Freunde - Frosch Quak und das Hasenpaar </a:t>
            </a:r>
            <a:r>
              <a:rPr lang="de-DE" dirty="0" err="1"/>
              <a:t>Hoppel</a:t>
            </a:r>
            <a:r>
              <a:rPr lang="de-DE" dirty="0"/>
              <a:t> - träumten schon immer von einer Expedition ins ferne All. Kurzum entschlossen sie sich mit ihrem ausgeklügelten Fachwissen eine Rakete zu bauen und den Mond zu ihrer neuen </a:t>
            </a:r>
            <a:r>
              <a:rPr lang="de-DE" dirty="0" smtClean="0"/>
              <a:t>Heimat </a:t>
            </a:r>
            <a:r>
              <a:rPr lang="de-DE" dirty="0"/>
              <a:t>zu </a:t>
            </a:r>
            <a:r>
              <a:rPr lang="de-DE" dirty="0" smtClean="0"/>
              <a:t>erklären…</a:t>
            </a:r>
          </a:p>
          <a:p>
            <a:pPr marL="0" indent="0">
              <a:buNone/>
            </a:pPr>
            <a:endParaRPr lang="de-DE" dirty="0"/>
          </a:p>
          <a:p>
            <a:pPr>
              <a:buFont typeface="Wingdings" panose="05000000000000000000" pitchFamily="2" charset="2"/>
              <a:buChar char="à"/>
            </a:pPr>
            <a:r>
              <a:rPr lang="de-DE" dirty="0" smtClean="0">
                <a:sym typeface="Wingdings" panose="05000000000000000000" pitchFamily="2" charset="2"/>
              </a:rPr>
              <a:t>Benötigte Modelle: Frosch, Hasen, Planeten: Erde und Mond,</a:t>
            </a:r>
            <a:br>
              <a:rPr lang="de-DE" dirty="0" smtClean="0">
                <a:sym typeface="Wingdings" panose="05000000000000000000" pitchFamily="2" charset="2"/>
              </a:rPr>
            </a:br>
            <a:r>
              <a:rPr lang="de-DE" dirty="0" smtClean="0">
                <a:sym typeface="Wingdings" panose="05000000000000000000" pitchFamily="2" charset="2"/>
              </a:rPr>
              <a:t>Untergründe: Erde und Mond, Rakete, Häuser, 360° Universum</a:t>
            </a:r>
            <a:r>
              <a:rPr lang="de-DE" dirty="0" smtClean="0"/>
              <a:t> </a:t>
            </a:r>
            <a:endParaRPr lang="de-DE" dirty="0"/>
          </a:p>
        </p:txBody>
      </p:sp>
      <p:sp>
        <p:nvSpPr>
          <p:cNvPr id="5" name="Datumsplatzhalter 4"/>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3</a:t>
            </a:fld>
            <a:endParaRPr lang="de-DE"/>
          </a:p>
        </p:txBody>
      </p:sp>
    </p:spTree>
    <p:extLst>
      <p:ext uri="{BB962C8B-B14F-4D97-AF65-F5344CB8AC3E}">
        <p14:creationId xmlns:p14="http://schemas.microsoft.com/office/powerpoint/2010/main" val="13804770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err="1" smtClean="0"/>
              <a:t>Lessons</a:t>
            </a:r>
            <a:r>
              <a:rPr lang="de-DE" dirty="0" smtClean="0"/>
              <a:t> </a:t>
            </a:r>
            <a:r>
              <a:rPr lang="de-DE" dirty="0" err="1" smtClean="0"/>
              <a:t>Learned</a:t>
            </a:r>
            <a:endParaRPr lang="de-DE" dirty="0"/>
          </a:p>
        </p:txBody>
      </p:sp>
      <p:sp>
        <p:nvSpPr>
          <p:cNvPr id="3" name="Inhaltsplatzhalter 2"/>
          <p:cNvSpPr>
            <a:spLocks noGrp="1"/>
          </p:cNvSpPr>
          <p:nvPr>
            <p:ph idx="1"/>
          </p:nvPr>
        </p:nvSpPr>
        <p:spPr>
          <a:xfrm>
            <a:off x="838200" y="2489406"/>
            <a:ext cx="10186115" cy="2703100"/>
          </a:xfrm>
        </p:spPr>
        <p:txBody>
          <a:bodyPr/>
          <a:lstStyle/>
          <a:p>
            <a:r>
              <a:rPr lang="de-DE" dirty="0" smtClean="0"/>
              <a:t>Wir </a:t>
            </a:r>
            <a:r>
              <a:rPr lang="de-DE" dirty="0"/>
              <a:t>haben gelernt, dass ein gut durchdachtes Konzept, die beste Grundlage für ein zufriedenstellendes Ergebnis war. Die genaue Planung des Vorgehens erleichterte uns die Fertigstellung unseres Videos und garantierte ein positives Arbeitsklima. </a:t>
            </a:r>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30</a:t>
            </a:fld>
            <a:endParaRPr lang="de-DE"/>
          </a:p>
        </p:txBody>
      </p:sp>
    </p:spTree>
    <p:extLst>
      <p:ext uri="{BB962C8B-B14F-4D97-AF65-F5344CB8AC3E}">
        <p14:creationId xmlns:p14="http://schemas.microsoft.com/office/powerpoint/2010/main" val="31016210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pPr algn="ctr"/>
            <a:r>
              <a:rPr lang="de-DE" dirty="0" smtClean="0"/>
              <a:t>Anhang</a:t>
            </a:r>
            <a:endParaRPr lang="de-DE" dirty="0"/>
          </a:p>
        </p:txBody>
      </p:sp>
      <p:sp>
        <p:nvSpPr>
          <p:cNvPr id="3" name="Inhaltsplatzhalter 2"/>
          <p:cNvSpPr>
            <a:spLocks noGrp="1"/>
          </p:cNvSpPr>
          <p:nvPr>
            <p:ph idx="1"/>
          </p:nvPr>
        </p:nvSpPr>
        <p:spPr/>
        <p:txBody>
          <a:bodyPr>
            <a:normAutofit fontScale="92500" lnSpcReduction="10000"/>
          </a:bodyPr>
          <a:lstStyle/>
          <a:p>
            <a:r>
              <a:rPr lang="de-DE" dirty="0" smtClean="0"/>
              <a:t>Referenzen auf Bilder</a:t>
            </a:r>
            <a:r>
              <a:rPr lang="de-DE" dirty="0"/>
              <a:t/>
            </a:r>
            <a:br>
              <a:rPr lang="de-DE" dirty="0"/>
            </a:br>
            <a:r>
              <a:rPr lang="de-DE" dirty="0">
                <a:hlinkClick r:id="rId2"/>
              </a:rPr>
              <a:t>http://</a:t>
            </a:r>
            <a:r>
              <a:rPr lang="de-DE" dirty="0" smtClean="0">
                <a:hlinkClick r:id="rId2"/>
              </a:rPr>
              <a:t>visibleearth.nasa.gov/view_cat.php?categoryID=1484</a:t>
            </a:r>
            <a:r>
              <a:rPr lang="de-DE" dirty="0"/>
              <a:t/>
            </a:r>
            <a:br>
              <a:rPr lang="de-DE" dirty="0"/>
            </a:br>
            <a:r>
              <a:rPr lang="de-DE" dirty="0">
                <a:hlinkClick r:id="rId3"/>
              </a:rPr>
              <a:t>https://</a:t>
            </a:r>
            <a:r>
              <a:rPr lang="de-DE" dirty="0" smtClean="0">
                <a:hlinkClick r:id="rId3"/>
              </a:rPr>
              <a:t>upload.wikimedia.org/wikipedia/commons/f/f2/Mercury_global_map_2013-05-14_bright.png</a:t>
            </a:r>
            <a:r>
              <a:rPr lang="de-DE" dirty="0"/>
              <a:t/>
            </a:r>
            <a:br>
              <a:rPr lang="de-DE" dirty="0"/>
            </a:br>
            <a:r>
              <a:rPr lang="de-DE" dirty="0">
                <a:hlinkClick r:id="rId4"/>
              </a:rPr>
              <a:t>https://pixabay.com/p-323571/?</a:t>
            </a:r>
            <a:r>
              <a:rPr lang="de-DE" dirty="0" smtClean="0">
                <a:hlinkClick r:id="rId4"/>
              </a:rPr>
              <a:t>no_redirect</a:t>
            </a:r>
            <a:r>
              <a:rPr lang="de-DE" dirty="0"/>
              <a:t/>
            </a:r>
            <a:br>
              <a:rPr lang="de-DE" dirty="0"/>
            </a:br>
            <a:r>
              <a:rPr lang="de-DE" dirty="0">
                <a:hlinkClick r:id="rId5"/>
              </a:rPr>
              <a:t>https://pixabay.com/de/holz-textur-oberfl%C3%A4che-hintergrund-314774</a:t>
            </a:r>
            <a:r>
              <a:rPr lang="de-DE" dirty="0" smtClean="0">
                <a:hlinkClick r:id="rId5"/>
              </a:rPr>
              <a:t>/</a:t>
            </a:r>
            <a:r>
              <a:rPr lang="de-DE" dirty="0"/>
              <a:t/>
            </a:r>
            <a:br>
              <a:rPr lang="de-DE" dirty="0"/>
            </a:br>
            <a:r>
              <a:rPr lang="de-DE" dirty="0">
                <a:hlinkClick r:id="rId6"/>
              </a:rPr>
              <a:t>http://</a:t>
            </a:r>
            <a:r>
              <a:rPr lang="de-DE" dirty="0" smtClean="0">
                <a:hlinkClick r:id="rId6"/>
              </a:rPr>
              <a:t>www.holtz.org/Library/Images/Slideshows/Gallery/Cosmic/Hubble%20ultra%20deep%20field%202004%20top.jpg</a:t>
            </a:r>
            <a:r>
              <a:rPr lang="de-DE" dirty="0" smtClean="0"/>
              <a:t/>
            </a:r>
            <a:br>
              <a:rPr lang="de-DE" dirty="0" smtClean="0"/>
            </a:br>
            <a:endParaRPr lang="de-DE" dirty="0" smtClean="0"/>
          </a:p>
          <a:p>
            <a:r>
              <a:rPr lang="de-DE" dirty="0" smtClean="0"/>
              <a:t>Referenzen auf </a:t>
            </a:r>
            <a:r>
              <a:rPr lang="de-DE" dirty="0" smtClean="0"/>
              <a:t>Tutorials</a:t>
            </a:r>
            <a:r>
              <a:rPr lang="de-DE" dirty="0"/>
              <a:t/>
            </a:r>
            <a:br>
              <a:rPr lang="de-DE" dirty="0"/>
            </a:br>
            <a:r>
              <a:rPr lang="de-DE" dirty="0">
                <a:hlinkClick r:id="rId7"/>
              </a:rPr>
              <a:t>https://</a:t>
            </a:r>
            <a:r>
              <a:rPr lang="de-DE" dirty="0" smtClean="0">
                <a:hlinkClick r:id="rId7"/>
              </a:rPr>
              <a:t>www.youtube.com/watch?v=yc0b5GcYl3U</a:t>
            </a:r>
            <a:r>
              <a:rPr lang="de-DE" dirty="0" smtClean="0"/>
              <a:t/>
            </a:r>
            <a:br>
              <a:rPr lang="de-DE" dirty="0" smtClean="0"/>
            </a:br>
            <a:endParaRPr lang="de-DE" dirty="0" smtClean="0"/>
          </a:p>
          <a:p>
            <a:endParaRPr lang="de-DE" dirty="0"/>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31</a:t>
            </a:fld>
            <a:endParaRPr lang="de-DE"/>
          </a:p>
        </p:txBody>
      </p:sp>
    </p:spTree>
    <p:extLst>
      <p:ext uri="{BB962C8B-B14F-4D97-AF65-F5344CB8AC3E}">
        <p14:creationId xmlns:p14="http://schemas.microsoft.com/office/powerpoint/2010/main" val="26503549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Anhang</a:t>
            </a:r>
            <a:endParaRPr lang="de-DE" dirty="0"/>
          </a:p>
        </p:txBody>
      </p:sp>
      <p:sp>
        <p:nvSpPr>
          <p:cNvPr id="3" name="Inhaltsplatzhalter 2"/>
          <p:cNvSpPr>
            <a:spLocks noGrp="1"/>
          </p:cNvSpPr>
          <p:nvPr>
            <p:ph idx="1"/>
          </p:nvPr>
        </p:nvSpPr>
        <p:spPr/>
        <p:txBody>
          <a:bodyPr/>
          <a:lstStyle/>
          <a:p>
            <a:r>
              <a:rPr lang="de-DE" dirty="0" smtClean="0"/>
              <a:t>Referenzen auf Musik/Sounds</a:t>
            </a:r>
            <a:br>
              <a:rPr lang="de-DE" dirty="0" smtClean="0"/>
            </a:br>
            <a:r>
              <a:rPr lang="en-US" dirty="0">
                <a:hlinkClick r:id="rId2"/>
              </a:rPr>
              <a:t>http://</a:t>
            </a:r>
            <a:r>
              <a:rPr lang="en-US" dirty="0" smtClean="0">
                <a:hlinkClick r:id="rId2"/>
              </a:rPr>
              <a:t>de.audiomicro.com/freie-sound-effekte/kostenlose-cartoons-und-comic-effekten</a:t>
            </a:r>
            <a:r>
              <a:rPr lang="de-DE" dirty="0"/>
              <a:t/>
            </a:r>
            <a:br>
              <a:rPr lang="de-DE" dirty="0"/>
            </a:br>
            <a:r>
              <a:rPr lang="de-DE" dirty="0">
                <a:hlinkClick r:id="rId3"/>
              </a:rPr>
              <a:t>https://</a:t>
            </a:r>
            <a:r>
              <a:rPr lang="de-DE" dirty="0" smtClean="0">
                <a:hlinkClick r:id="rId3"/>
              </a:rPr>
              <a:t>www.youtube.com/audiolibrary/music</a:t>
            </a:r>
            <a:r>
              <a:rPr lang="de-DE" dirty="0" smtClean="0"/>
              <a:t/>
            </a:r>
            <a:br>
              <a:rPr lang="de-DE" dirty="0" smtClean="0"/>
            </a:br>
            <a:r>
              <a:rPr lang="de-DE" dirty="0" smtClean="0"/>
              <a:t>Sounds z.T. mit Mikrofon aufgenommen</a:t>
            </a:r>
          </a:p>
          <a:p>
            <a:endParaRPr lang="de-DE" dirty="0"/>
          </a:p>
        </p:txBody>
      </p:sp>
      <p:sp>
        <p:nvSpPr>
          <p:cNvPr id="4" name="Datumsplatzhalter 3"/>
          <p:cNvSpPr>
            <a:spLocks noGrp="1"/>
          </p:cNvSpPr>
          <p:nvPr>
            <p:ph type="dt" sz="half" idx="10"/>
          </p:nvPr>
        </p:nvSpPr>
        <p:spPr/>
        <p:txBody>
          <a:bodyPr/>
          <a:lstStyle/>
          <a:p>
            <a:r>
              <a:rPr lang="de-DE" smtClean="0"/>
              <a:t>Gruppe 35</a:t>
            </a:r>
            <a:endParaRPr lang="de-DE"/>
          </a:p>
        </p:txBody>
      </p:sp>
      <p:sp>
        <p:nvSpPr>
          <p:cNvPr id="5" name="Fußzeilenplatzhalter 4"/>
          <p:cNvSpPr>
            <a:spLocks noGrp="1"/>
          </p:cNvSpPr>
          <p:nvPr>
            <p:ph type="ftr" sz="quarter" idx="11"/>
          </p:nvPr>
        </p:nvSpPr>
        <p:spPr/>
        <p:txBody>
          <a:bodyPr/>
          <a:lstStyle/>
          <a:p>
            <a:r>
              <a:rPr lang="de-DE" smtClean="0"/>
              <a:t>Die Mondtierchen</a:t>
            </a:r>
            <a:endParaRPr lang="de-DE"/>
          </a:p>
        </p:txBody>
      </p:sp>
      <p:sp>
        <p:nvSpPr>
          <p:cNvPr id="6" name="Foliennummernplatzhalter 5"/>
          <p:cNvSpPr>
            <a:spLocks noGrp="1"/>
          </p:cNvSpPr>
          <p:nvPr>
            <p:ph type="sldNum" sz="quarter" idx="12"/>
          </p:nvPr>
        </p:nvSpPr>
        <p:spPr/>
        <p:txBody>
          <a:bodyPr/>
          <a:lstStyle/>
          <a:p>
            <a:fld id="{0B395F10-FD01-467E-89EA-3CFCED377727}" type="slidenum">
              <a:rPr lang="de-DE" smtClean="0"/>
              <a:t>32</a:t>
            </a:fld>
            <a:endParaRPr lang="de-DE"/>
          </a:p>
        </p:txBody>
      </p:sp>
    </p:spTree>
    <p:extLst>
      <p:ext uri="{BB962C8B-B14F-4D97-AF65-F5344CB8AC3E}">
        <p14:creationId xmlns:p14="http://schemas.microsoft.com/office/powerpoint/2010/main" val="17564732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Finale Animation</a:t>
            </a:r>
            <a:endParaRPr lang="de-DE" dirty="0"/>
          </a:p>
        </p:txBody>
      </p:sp>
      <p:sp>
        <p:nvSpPr>
          <p:cNvPr id="3" name="Datumsplatzhalter 2"/>
          <p:cNvSpPr>
            <a:spLocks noGrp="1"/>
          </p:cNvSpPr>
          <p:nvPr>
            <p:ph type="dt" sz="half" idx="10"/>
          </p:nvPr>
        </p:nvSpPr>
        <p:spPr/>
        <p:txBody>
          <a:bodyPr/>
          <a:lstStyle/>
          <a:p>
            <a:r>
              <a:rPr lang="de-DE" smtClean="0"/>
              <a:t>Gruppe 35</a:t>
            </a:r>
            <a:endParaRPr lang="de-DE"/>
          </a:p>
        </p:txBody>
      </p:sp>
      <p:sp>
        <p:nvSpPr>
          <p:cNvPr id="4" name="Fußzeilenplatzhalter 3"/>
          <p:cNvSpPr>
            <a:spLocks noGrp="1"/>
          </p:cNvSpPr>
          <p:nvPr>
            <p:ph type="ftr" sz="quarter" idx="11"/>
          </p:nvPr>
        </p:nvSpPr>
        <p:spPr/>
        <p:txBody>
          <a:bodyPr/>
          <a:lstStyle/>
          <a:p>
            <a:r>
              <a:rPr lang="de-DE" smtClean="0"/>
              <a:t>Die Mondtierchen</a:t>
            </a:r>
            <a:endParaRPr lang="de-DE"/>
          </a:p>
        </p:txBody>
      </p:sp>
      <p:sp>
        <p:nvSpPr>
          <p:cNvPr id="5" name="Foliennummernplatzhalter 4"/>
          <p:cNvSpPr>
            <a:spLocks noGrp="1"/>
          </p:cNvSpPr>
          <p:nvPr>
            <p:ph type="sldNum" sz="quarter" idx="12"/>
          </p:nvPr>
        </p:nvSpPr>
        <p:spPr/>
        <p:txBody>
          <a:bodyPr/>
          <a:lstStyle/>
          <a:p>
            <a:fld id="{0B395F10-FD01-467E-89EA-3CFCED377727}" type="slidenum">
              <a:rPr lang="de-DE" smtClean="0"/>
              <a:t>4</a:t>
            </a:fld>
            <a:endParaRPr lang="de-DE"/>
          </a:p>
        </p:txBody>
      </p:sp>
    </p:spTree>
    <p:extLst>
      <p:ext uri="{BB962C8B-B14F-4D97-AF65-F5344CB8AC3E}">
        <p14:creationId xmlns:p14="http://schemas.microsoft.com/office/powerpoint/2010/main" val="9999310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8171"/>
            <a:ext cx="10515600" cy="1325563"/>
          </a:xfrm>
        </p:spPr>
        <p:txBody>
          <a:bodyPr/>
          <a:lstStyle/>
          <a:p>
            <a:pPr algn="ctr"/>
            <a:r>
              <a:rPr lang="de-DE" dirty="0" smtClean="0"/>
              <a:t>Vergleich: Storyboard - Szenenbilder</a:t>
            </a:r>
            <a:endParaRPr lang="de-DE" dirty="0"/>
          </a:p>
        </p:txBody>
      </p:sp>
      <p:pic>
        <p:nvPicPr>
          <p:cNvPr id="5" name="Inhaltsplatzhalt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99" y="3619910"/>
            <a:ext cx="3579255" cy="2327550"/>
          </a:xfrm>
          <a:prstGeom prst="rect">
            <a:avLst/>
          </a:prstGeom>
        </p:spPr>
      </p:pic>
      <p:sp>
        <p:nvSpPr>
          <p:cNvPr id="3" name="Datumsplatzhalter 2"/>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5</a:t>
            </a:fld>
            <a:endParaRPr lang="de-DE"/>
          </a:p>
        </p:txBody>
      </p:sp>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3837" y="1443500"/>
            <a:ext cx="3800699" cy="2137893"/>
          </a:xfrm>
          <a:prstGeom prst="rect">
            <a:avLst/>
          </a:prstGeom>
        </p:spPr>
      </p:pic>
      <p:pic>
        <p:nvPicPr>
          <p:cNvPr id="9" name="Grafik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61578" y="3716916"/>
            <a:ext cx="3792957" cy="2133538"/>
          </a:xfrm>
          <a:prstGeom prst="rect">
            <a:avLst/>
          </a:prstGeom>
        </p:spPr>
      </p:pic>
      <p:sp>
        <p:nvSpPr>
          <p:cNvPr id="10" name="Textfeld 9"/>
          <p:cNvSpPr txBox="1"/>
          <p:nvPr/>
        </p:nvSpPr>
        <p:spPr>
          <a:xfrm>
            <a:off x="5495722" y="2250795"/>
            <a:ext cx="787588" cy="461665"/>
          </a:xfrm>
          <a:prstGeom prst="rect">
            <a:avLst/>
          </a:prstGeom>
          <a:noFill/>
        </p:spPr>
        <p:txBody>
          <a:bodyPr wrap="none" rtlCol="0">
            <a:spAutoFit/>
          </a:bodyPr>
          <a:lstStyle/>
          <a:p>
            <a:r>
              <a:rPr lang="de-DE" sz="2400" dirty="0" smtClean="0"/>
              <a:t>Intro</a:t>
            </a:r>
            <a:endParaRPr lang="de-DE" sz="2400" dirty="0"/>
          </a:p>
        </p:txBody>
      </p:sp>
      <p:sp>
        <p:nvSpPr>
          <p:cNvPr id="11" name="Textfeld 10"/>
          <p:cNvSpPr txBox="1"/>
          <p:nvPr/>
        </p:nvSpPr>
        <p:spPr>
          <a:xfrm>
            <a:off x="5322149" y="4552852"/>
            <a:ext cx="1134734" cy="461665"/>
          </a:xfrm>
          <a:prstGeom prst="rect">
            <a:avLst/>
          </a:prstGeom>
          <a:noFill/>
        </p:spPr>
        <p:txBody>
          <a:bodyPr wrap="none" rtlCol="0">
            <a:spAutoFit/>
          </a:bodyPr>
          <a:lstStyle/>
          <a:p>
            <a:r>
              <a:rPr lang="de-DE" sz="2400" dirty="0" smtClean="0"/>
              <a:t>Szene 1</a:t>
            </a:r>
            <a:endParaRPr lang="de-DE" sz="2400" dirty="0"/>
          </a:p>
        </p:txBody>
      </p:sp>
      <p:pic>
        <p:nvPicPr>
          <p:cNvPr id="4" name="Inhaltsplatzhalter 3"/>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38201" y="1298966"/>
            <a:ext cx="3579254" cy="2359054"/>
          </a:xfrm>
        </p:spPr>
      </p:pic>
    </p:spTree>
    <p:extLst>
      <p:ext uri="{BB962C8B-B14F-4D97-AF65-F5344CB8AC3E}">
        <p14:creationId xmlns:p14="http://schemas.microsoft.com/office/powerpoint/2010/main" val="18277087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8171"/>
            <a:ext cx="10515600" cy="1325563"/>
          </a:xfrm>
        </p:spPr>
        <p:txBody>
          <a:bodyPr/>
          <a:lstStyle/>
          <a:p>
            <a:pPr algn="ctr"/>
            <a:r>
              <a:rPr lang="de-DE" dirty="0" smtClean="0"/>
              <a:t>Vergleich: Storyboard - Szenenbilder</a:t>
            </a:r>
            <a:endParaRPr lang="de-DE" dirty="0"/>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414371"/>
            <a:ext cx="3682285" cy="2377497"/>
          </a:xfrm>
        </p:spPr>
      </p:pic>
      <p:pic>
        <p:nvPicPr>
          <p:cNvPr id="5" name="Inhaltsplatzhalt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299" y="3686526"/>
            <a:ext cx="3609185" cy="2375666"/>
          </a:xfrm>
          <a:prstGeom prst="rect">
            <a:avLst/>
          </a:prstGeom>
        </p:spPr>
      </p:pic>
      <p:sp>
        <p:nvSpPr>
          <p:cNvPr id="3" name="Datumsplatzhalter 2"/>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6</a:t>
            </a:fld>
            <a:endParaRPr lang="de-DE"/>
          </a:p>
        </p:txBody>
      </p:sp>
      <p:pic>
        <p:nvPicPr>
          <p:cNvPr id="8" name="Grafik 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353837" y="1534174"/>
            <a:ext cx="3800698" cy="2137893"/>
          </a:xfrm>
          <a:prstGeom prst="rect">
            <a:avLst/>
          </a:prstGeom>
        </p:spPr>
      </p:pic>
      <p:pic>
        <p:nvPicPr>
          <p:cNvPr id="9" name="Grafik 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361578" y="3807590"/>
            <a:ext cx="3792956" cy="2133538"/>
          </a:xfrm>
          <a:prstGeom prst="rect">
            <a:avLst/>
          </a:prstGeom>
        </p:spPr>
      </p:pic>
      <p:sp>
        <p:nvSpPr>
          <p:cNvPr id="11" name="Textfeld 10"/>
          <p:cNvSpPr txBox="1"/>
          <p:nvPr/>
        </p:nvSpPr>
        <p:spPr>
          <a:xfrm>
            <a:off x="5369794" y="2372286"/>
            <a:ext cx="1134734" cy="461665"/>
          </a:xfrm>
          <a:prstGeom prst="rect">
            <a:avLst/>
          </a:prstGeom>
          <a:noFill/>
        </p:spPr>
        <p:txBody>
          <a:bodyPr wrap="none" rtlCol="0">
            <a:spAutoFit/>
          </a:bodyPr>
          <a:lstStyle/>
          <a:p>
            <a:r>
              <a:rPr lang="de-DE" sz="2400" dirty="0" smtClean="0"/>
              <a:t>Szene 2</a:t>
            </a:r>
            <a:endParaRPr lang="de-DE" sz="2400" dirty="0"/>
          </a:p>
        </p:txBody>
      </p:sp>
      <p:sp>
        <p:nvSpPr>
          <p:cNvPr id="12" name="Textfeld 11"/>
          <p:cNvSpPr txBox="1"/>
          <p:nvPr/>
        </p:nvSpPr>
        <p:spPr>
          <a:xfrm>
            <a:off x="5369794" y="4643526"/>
            <a:ext cx="1134734" cy="461665"/>
          </a:xfrm>
          <a:prstGeom prst="rect">
            <a:avLst/>
          </a:prstGeom>
          <a:noFill/>
        </p:spPr>
        <p:txBody>
          <a:bodyPr wrap="none" rtlCol="0">
            <a:spAutoFit/>
          </a:bodyPr>
          <a:lstStyle/>
          <a:p>
            <a:r>
              <a:rPr lang="de-DE" sz="2400" dirty="0" smtClean="0"/>
              <a:t>Szene 3</a:t>
            </a:r>
            <a:endParaRPr lang="de-DE" sz="2400" dirty="0"/>
          </a:p>
        </p:txBody>
      </p:sp>
    </p:spTree>
    <p:extLst>
      <p:ext uri="{BB962C8B-B14F-4D97-AF65-F5344CB8AC3E}">
        <p14:creationId xmlns:p14="http://schemas.microsoft.com/office/powerpoint/2010/main" val="13498729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0"/>
            <a:ext cx="10515600" cy="1325563"/>
          </a:xfrm>
        </p:spPr>
        <p:txBody>
          <a:bodyPr/>
          <a:lstStyle/>
          <a:p>
            <a:pPr algn="ctr"/>
            <a:r>
              <a:rPr lang="de-DE" dirty="0" smtClean="0"/>
              <a:t>Vergleich: Storyboard - Szenenbilder</a:t>
            </a:r>
            <a:endParaRPr lang="de-DE" dirty="0"/>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3533" y="1300040"/>
            <a:ext cx="3763447" cy="2366831"/>
          </a:xfrm>
        </p:spPr>
      </p:pic>
      <p:pic>
        <p:nvPicPr>
          <p:cNvPr id="5" name="Inhaltsplatzhalt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866" y="3704956"/>
            <a:ext cx="3712779" cy="2260751"/>
          </a:xfrm>
          <a:prstGeom prst="rect">
            <a:avLst/>
          </a:prstGeom>
        </p:spPr>
      </p:pic>
      <p:sp>
        <p:nvSpPr>
          <p:cNvPr id="3" name="Datumsplatzhalter 2"/>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7</a:t>
            </a:fld>
            <a:endParaRPr lang="de-DE"/>
          </a:p>
        </p:txBody>
      </p:sp>
      <p:pic>
        <p:nvPicPr>
          <p:cNvPr id="8" name="Grafik 7"/>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353837" y="1495149"/>
            <a:ext cx="3800698" cy="2137892"/>
          </a:xfrm>
          <a:prstGeom prst="rect">
            <a:avLst/>
          </a:prstGeom>
        </p:spPr>
      </p:pic>
      <p:pic>
        <p:nvPicPr>
          <p:cNvPr id="9" name="Grafik 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361578" y="3768565"/>
            <a:ext cx="3792956" cy="2133537"/>
          </a:xfrm>
          <a:prstGeom prst="rect">
            <a:avLst/>
          </a:prstGeom>
        </p:spPr>
      </p:pic>
      <p:sp>
        <p:nvSpPr>
          <p:cNvPr id="10" name="Textfeld 9"/>
          <p:cNvSpPr txBox="1"/>
          <p:nvPr/>
        </p:nvSpPr>
        <p:spPr>
          <a:xfrm>
            <a:off x="5369794" y="2251207"/>
            <a:ext cx="1134734" cy="461665"/>
          </a:xfrm>
          <a:prstGeom prst="rect">
            <a:avLst/>
          </a:prstGeom>
          <a:noFill/>
        </p:spPr>
        <p:txBody>
          <a:bodyPr wrap="none" rtlCol="0">
            <a:spAutoFit/>
          </a:bodyPr>
          <a:lstStyle/>
          <a:p>
            <a:r>
              <a:rPr lang="de-DE" sz="2400" dirty="0" smtClean="0"/>
              <a:t>Szene 4</a:t>
            </a:r>
            <a:endParaRPr lang="de-DE" sz="2400" dirty="0"/>
          </a:p>
        </p:txBody>
      </p:sp>
      <p:sp>
        <p:nvSpPr>
          <p:cNvPr id="11" name="Textfeld 10"/>
          <p:cNvSpPr txBox="1"/>
          <p:nvPr/>
        </p:nvSpPr>
        <p:spPr>
          <a:xfrm>
            <a:off x="5369794" y="4604498"/>
            <a:ext cx="1134734" cy="461665"/>
          </a:xfrm>
          <a:prstGeom prst="rect">
            <a:avLst/>
          </a:prstGeom>
          <a:noFill/>
        </p:spPr>
        <p:txBody>
          <a:bodyPr wrap="none" rtlCol="0">
            <a:spAutoFit/>
          </a:bodyPr>
          <a:lstStyle/>
          <a:p>
            <a:r>
              <a:rPr lang="de-DE" sz="2400" dirty="0" smtClean="0"/>
              <a:t>Szene 5</a:t>
            </a:r>
            <a:endParaRPr lang="de-DE" sz="2400" dirty="0"/>
          </a:p>
        </p:txBody>
      </p:sp>
    </p:spTree>
    <p:extLst>
      <p:ext uri="{BB962C8B-B14F-4D97-AF65-F5344CB8AC3E}">
        <p14:creationId xmlns:p14="http://schemas.microsoft.com/office/powerpoint/2010/main" val="22748803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13610"/>
            <a:ext cx="10515600" cy="1325563"/>
          </a:xfrm>
        </p:spPr>
        <p:txBody>
          <a:bodyPr/>
          <a:lstStyle/>
          <a:p>
            <a:pPr algn="ctr"/>
            <a:r>
              <a:rPr lang="de-DE" dirty="0" smtClean="0"/>
              <a:t>Vergleich: Storyboard - Szenenbilder</a:t>
            </a:r>
            <a:endParaRPr lang="de-DE" dirty="0"/>
          </a:p>
        </p:txBody>
      </p:sp>
      <p:pic>
        <p:nvPicPr>
          <p:cNvPr id="5" name="Inhaltsplatzhalt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519247"/>
            <a:ext cx="3682285" cy="2585783"/>
          </a:xfrm>
          <a:prstGeom prst="rect">
            <a:avLst/>
          </a:prstGeom>
        </p:spPr>
      </p:pic>
      <p:sp>
        <p:nvSpPr>
          <p:cNvPr id="3" name="Datumsplatzhalter 2"/>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8</a:t>
            </a:fld>
            <a:endParaRPr lang="de-DE"/>
          </a:p>
        </p:txBody>
      </p:sp>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53837" y="1471956"/>
            <a:ext cx="3800698" cy="2137892"/>
          </a:xfrm>
          <a:prstGeom prst="rect">
            <a:avLst/>
          </a:prstGeom>
        </p:spPr>
      </p:pic>
      <p:pic>
        <p:nvPicPr>
          <p:cNvPr id="9" name="Grafik 8"/>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361578" y="3745372"/>
            <a:ext cx="3792956" cy="2133537"/>
          </a:xfrm>
          <a:prstGeom prst="rect">
            <a:avLst/>
          </a:prstGeom>
        </p:spPr>
      </p:pic>
      <p:sp>
        <p:nvSpPr>
          <p:cNvPr id="10" name="Textfeld 9"/>
          <p:cNvSpPr txBox="1"/>
          <p:nvPr/>
        </p:nvSpPr>
        <p:spPr>
          <a:xfrm>
            <a:off x="5369794" y="2306704"/>
            <a:ext cx="1134734" cy="461665"/>
          </a:xfrm>
          <a:prstGeom prst="rect">
            <a:avLst/>
          </a:prstGeom>
          <a:noFill/>
        </p:spPr>
        <p:txBody>
          <a:bodyPr wrap="none" rtlCol="0">
            <a:spAutoFit/>
          </a:bodyPr>
          <a:lstStyle/>
          <a:p>
            <a:r>
              <a:rPr lang="de-DE" sz="2400" dirty="0" smtClean="0"/>
              <a:t>Szene 6</a:t>
            </a:r>
            <a:endParaRPr lang="de-DE" sz="2400" dirty="0"/>
          </a:p>
        </p:txBody>
      </p:sp>
      <p:sp>
        <p:nvSpPr>
          <p:cNvPr id="11" name="Textfeld 10"/>
          <p:cNvSpPr txBox="1"/>
          <p:nvPr/>
        </p:nvSpPr>
        <p:spPr>
          <a:xfrm>
            <a:off x="5369794" y="4581305"/>
            <a:ext cx="1134734" cy="461665"/>
          </a:xfrm>
          <a:prstGeom prst="rect">
            <a:avLst/>
          </a:prstGeom>
          <a:noFill/>
        </p:spPr>
        <p:txBody>
          <a:bodyPr wrap="none" rtlCol="0">
            <a:spAutoFit/>
          </a:bodyPr>
          <a:lstStyle/>
          <a:p>
            <a:r>
              <a:rPr lang="de-DE" sz="2400" dirty="0" smtClean="0"/>
              <a:t>Szene 7</a:t>
            </a:r>
            <a:endParaRPr lang="de-DE" sz="2400" dirty="0"/>
          </a:p>
        </p:txBody>
      </p:sp>
      <p:pic>
        <p:nvPicPr>
          <p:cNvPr id="4" name="Inhaltsplatzhalter 3"/>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838200" y="1419810"/>
            <a:ext cx="3682285" cy="2242183"/>
          </a:xfrm>
        </p:spPr>
      </p:pic>
    </p:spTree>
    <p:extLst>
      <p:ext uri="{BB962C8B-B14F-4D97-AF65-F5344CB8AC3E}">
        <p14:creationId xmlns:p14="http://schemas.microsoft.com/office/powerpoint/2010/main" val="22307897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15060"/>
            <a:ext cx="10515600" cy="1325563"/>
          </a:xfrm>
        </p:spPr>
        <p:txBody>
          <a:bodyPr/>
          <a:lstStyle/>
          <a:p>
            <a:pPr algn="ctr"/>
            <a:r>
              <a:rPr lang="de-DE" dirty="0" smtClean="0"/>
              <a:t>Vergleich: Storyboard - Szenenbilder</a:t>
            </a:r>
            <a:endParaRPr lang="de-DE" dirty="0"/>
          </a:p>
        </p:txBody>
      </p:sp>
      <p:sp>
        <p:nvSpPr>
          <p:cNvPr id="3" name="Datumsplatzhalter 2"/>
          <p:cNvSpPr>
            <a:spLocks noGrp="1"/>
          </p:cNvSpPr>
          <p:nvPr>
            <p:ph type="dt" sz="half" idx="10"/>
          </p:nvPr>
        </p:nvSpPr>
        <p:spPr/>
        <p:txBody>
          <a:bodyPr/>
          <a:lstStyle/>
          <a:p>
            <a:r>
              <a:rPr lang="de-DE" smtClean="0"/>
              <a:t>Gruppe 35</a:t>
            </a:r>
            <a:endParaRPr lang="de-DE"/>
          </a:p>
        </p:txBody>
      </p:sp>
      <p:sp>
        <p:nvSpPr>
          <p:cNvPr id="6" name="Fußzeilenplatzhalter 5"/>
          <p:cNvSpPr>
            <a:spLocks noGrp="1"/>
          </p:cNvSpPr>
          <p:nvPr>
            <p:ph type="ftr" sz="quarter" idx="11"/>
          </p:nvPr>
        </p:nvSpPr>
        <p:spPr/>
        <p:txBody>
          <a:bodyPr/>
          <a:lstStyle/>
          <a:p>
            <a:r>
              <a:rPr lang="de-DE" smtClean="0"/>
              <a:t>Die Mondtierchen</a:t>
            </a:r>
            <a:endParaRPr lang="de-DE"/>
          </a:p>
        </p:txBody>
      </p:sp>
      <p:sp>
        <p:nvSpPr>
          <p:cNvPr id="7" name="Foliennummernplatzhalter 6"/>
          <p:cNvSpPr>
            <a:spLocks noGrp="1"/>
          </p:cNvSpPr>
          <p:nvPr>
            <p:ph type="sldNum" sz="quarter" idx="12"/>
          </p:nvPr>
        </p:nvSpPr>
        <p:spPr/>
        <p:txBody>
          <a:bodyPr/>
          <a:lstStyle/>
          <a:p>
            <a:fld id="{0B395F10-FD01-467E-89EA-3CFCED377727}" type="slidenum">
              <a:rPr lang="de-DE" smtClean="0"/>
              <a:t>9</a:t>
            </a:fld>
            <a:endParaRPr lang="de-DE"/>
          </a:p>
        </p:txBody>
      </p:sp>
      <p:pic>
        <p:nvPicPr>
          <p:cNvPr id="8" name="Grafik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353837" y="1539718"/>
            <a:ext cx="3800698" cy="2137892"/>
          </a:xfrm>
          <a:prstGeom prst="rect">
            <a:avLst/>
          </a:prstGeom>
        </p:spPr>
      </p:pic>
      <p:pic>
        <p:nvPicPr>
          <p:cNvPr id="9" name="Grafik 8"/>
          <p:cNvPicPr>
            <a:picLocks noChangeAspect="1"/>
          </p:cNvPicPr>
          <p:nvPr/>
        </p:nvPicPr>
        <p:blipFill>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361578" y="3813134"/>
            <a:ext cx="3792956" cy="2133537"/>
          </a:xfrm>
          <a:prstGeom prst="rect">
            <a:avLst/>
          </a:prstGeom>
        </p:spPr>
      </p:pic>
      <p:sp>
        <p:nvSpPr>
          <p:cNvPr id="10" name="Textfeld 9"/>
          <p:cNvSpPr txBox="1"/>
          <p:nvPr/>
        </p:nvSpPr>
        <p:spPr>
          <a:xfrm>
            <a:off x="5369794" y="2314950"/>
            <a:ext cx="1134734" cy="461665"/>
          </a:xfrm>
          <a:prstGeom prst="rect">
            <a:avLst/>
          </a:prstGeom>
          <a:noFill/>
        </p:spPr>
        <p:txBody>
          <a:bodyPr wrap="none" rtlCol="0">
            <a:spAutoFit/>
          </a:bodyPr>
          <a:lstStyle/>
          <a:p>
            <a:r>
              <a:rPr lang="de-DE" sz="2400" dirty="0" smtClean="0"/>
              <a:t>Szene 8</a:t>
            </a:r>
            <a:endParaRPr lang="de-DE" sz="2400" dirty="0"/>
          </a:p>
        </p:txBody>
      </p:sp>
      <p:sp>
        <p:nvSpPr>
          <p:cNvPr id="11" name="Textfeld 10"/>
          <p:cNvSpPr txBox="1"/>
          <p:nvPr/>
        </p:nvSpPr>
        <p:spPr>
          <a:xfrm>
            <a:off x="5369794" y="4647059"/>
            <a:ext cx="1134734" cy="461665"/>
          </a:xfrm>
          <a:prstGeom prst="rect">
            <a:avLst/>
          </a:prstGeom>
          <a:noFill/>
        </p:spPr>
        <p:txBody>
          <a:bodyPr wrap="none" rtlCol="0">
            <a:spAutoFit/>
          </a:bodyPr>
          <a:lstStyle/>
          <a:p>
            <a:r>
              <a:rPr lang="de-DE" sz="2400" dirty="0" smtClean="0"/>
              <a:t>Szene 9</a:t>
            </a:r>
            <a:endParaRPr lang="de-DE" sz="2400" dirty="0"/>
          </a:p>
        </p:txBody>
      </p:sp>
      <p:pic>
        <p:nvPicPr>
          <p:cNvPr id="4" name="Inhaltsplatzhalter 3"/>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838200" y="1358380"/>
            <a:ext cx="3682285" cy="2374806"/>
          </a:xfrm>
        </p:spPr>
      </p:pic>
      <p:pic>
        <p:nvPicPr>
          <p:cNvPr id="5" name="Inhaltsplatzhalter 3"/>
          <p:cNvPicPr>
            <a:picLocks noChangeAspect="1"/>
          </p:cNvPicPr>
          <p:nvPr/>
        </p:nvPicPr>
        <p:blipFill>
          <a:blip r:embed="rId7" cstate="print">
            <a:extLst>
              <a:ext uri="{BEBA8EAE-BF5A-486C-A8C5-ECC9F3942E4B}">
                <a14:imgProps xmlns:a14="http://schemas.microsoft.com/office/drawing/2010/main">
                  <a14:imgLayer r:embed="rId8">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826437" y="3675088"/>
            <a:ext cx="3694048" cy="2405608"/>
          </a:xfrm>
          <a:prstGeom prst="rect">
            <a:avLst/>
          </a:prstGeom>
        </p:spPr>
      </p:pic>
    </p:spTree>
    <p:extLst>
      <p:ext uri="{BB962C8B-B14F-4D97-AF65-F5344CB8AC3E}">
        <p14:creationId xmlns:p14="http://schemas.microsoft.com/office/powerpoint/2010/main" val="155306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TM04033923[[fn=Tiefe]]</Template>
  <TotalTime>0</TotalTime>
  <Words>1509</Words>
  <Application>Microsoft Office PowerPoint</Application>
  <PresentationFormat>Breitbild</PresentationFormat>
  <Paragraphs>232</Paragraphs>
  <Slides>32</Slides>
  <Notes>1</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32</vt:i4>
      </vt:variant>
    </vt:vector>
  </HeadingPairs>
  <TitlesOfParts>
    <vt:vector size="37" baseType="lpstr">
      <vt:lpstr>Arial</vt:lpstr>
      <vt:lpstr>Calibri</vt:lpstr>
      <vt:lpstr>Calibri Light</vt:lpstr>
      <vt:lpstr>Wingdings</vt:lpstr>
      <vt:lpstr>Office Theme</vt:lpstr>
      <vt:lpstr>Die Mondtierchen</vt:lpstr>
      <vt:lpstr>Gliederung</vt:lpstr>
      <vt:lpstr>Story</vt:lpstr>
      <vt:lpstr>Finale Animation</vt:lpstr>
      <vt:lpstr>Vergleich: Storyboard - Szenenbilder</vt:lpstr>
      <vt:lpstr>Vergleich: Storyboard - Szenenbilder</vt:lpstr>
      <vt:lpstr>Vergleich: Storyboard - Szenenbilder</vt:lpstr>
      <vt:lpstr>Vergleich: Storyboard - Szenenbilder</vt:lpstr>
      <vt:lpstr>Vergleich: Storyboard - Szenenbilder</vt:lpstr>
      <vt:lpstr>Vergleich: Storyboard - Szenenbilder</vt:lpstr>
      <vt:lpstr>Vergleich: Storyboard - Szenenbilder</vt:lpstr>
      <vt:lpstr>Beleuchtungsbeschreibung</vt:lpstr>
      <vt:lpstr>Beleuchtungsbeschreibung</vt:lpstr>
      <vt:lpstr>Beleuchtungsbeschreibung</vt:lpstr>
      <vt:lpstr>Beleuchtungsbeschreibung</vt:lpstr>
      <vt:lpstr>Beleuchtungsbeschreibung</vt:lpstr>
      <vt:lpstr>Beleuchtungsbeschreibung</vt:lpstr>
      <vt:lpstr>Herausforderungen</vt:lpstr>
      <vt:lpstr>Herausforderungen</vt:lpstr>
      <vt:lpstr>Herausforderungen</vt:lpstr>
      <vt:lpstr>Herausforderungen</vt:lpstr>
      <vt:lpstr>Herausforderungen</vt:lpstr>
      <vt:lpstr>Herausforderungen</vt:lpstr>
      <vt:lpstr>Herausforderungen</vt:lpstr>
      <vt:lpstr>Zeitplanung</vt:lpstr>
      <vt:lpstr>Zeitverlauf</vt:lpstr>
      <vt:lpstr>Vergleich: Zeitplanung - Zeitverlauf</vt:lpstr>
      <vt:lpstr>Lessons Learned</vt:lpstr>
      <vt:lpstr>Lessons Learned</vt:lpstr>
      <vt:lpstr>Lessons Learned</vt:lpstr>
      <vt:lpstr>Anhang</vt:lpstr>
      <vt:lpstr>Anhang</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Die Mondtierchen</dc:title>
  <dc:creator>Maren Hess</dc:creator>
  <cp:lastModifiedBy>Maren Hess</cp:lastModifiedBy>
  <cp:revision>32</cp:revision>
  <dcterms:created xsi:type="dcterms:W3CDTF">2015-12-03T06:48:32Z</dcterms:created>
  <dcterms:modified xsi:type="dcterms:W3CDTF">2015-12-13T17:34:43Z</dcterms:modified>
</cp:coreProperties>
</file>